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70" r:id="rId14"/>
    <p:sldId id="269" r:id="rId15"/>
    <p:sldId id="273" r:id="rId16"/>
    <p:sldId id="274" r:id="rId17"/>
    <p:sldId id="272" r:id="rId18"/>
    <p:sldId id="271" r:id="rId19"/>
    <p:sldId id="275" r:id="rId20"/>
    <p:sldId id="276" r:id="rId21"/>
    <p:sldId id="279" r:id="rId22"/>
    <p:sldId id="285" r:id="rId23"/>
    <p:sldId id="286" r:id="rId24"/>
    <p:sldId id="287" r:id="rId25"/>
    <p:sldId id="289" r:id="rId26"/>
    <p:sldId id="288" r:id="rId27"/>
    <p:sldId id="290" r:id="rId28"/>
    <p:sldId id="291" r:id="rId29"/>
    <p:sldId id="292" r:id="rId30"/>
    <p:sldId id="293" r:id="rId31"/>
    <p:sldId id="283" r:id="rId32"/>
    <p:sldId id="281" r:id="rId33"/>
    <p:sldId id="282" r:id="rId34"/>
    <p:sldId id="295" r:id="rId35"/>
    <p:sldId id="298" r:id="rId36"/>
    <p:sldId id="299"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492"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275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5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092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949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145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539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4940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891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235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5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73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3/21/2025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02233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pagespeed.web.dev/" TargetMode="External"/><Relationship Id="rId4" Type="http://schemas.openxmlformats.org/officeDocument/2006/relationships/image" Target="../media/image3.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hyperlink" Target="https://ahrefs.com/backlink-checker"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backlinko.com/tools/keyword"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restaurant-billing-softw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hyperlink" Target="https://justbilling.in/" TargetMode="External"/><Relationship Id="rId13"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hyperlink" Target="https://responsivedesignchecker.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pagespeed.web.dev/" TargetMode="External"/><Relationship Id="rId5" Type="http://schemas.openxmlformats.org/officeDocument/2006/relationships/image" Target="../media/image4.svg"/><Relationship Id="rId10" Type="http://schemas.openxmlformats.org/officeDocument/2006/relationships/hyperlink" Target="https://justbilling.in/restaurant-billing-software/" TargetMode="External"/><Relationship Id="rId4" Type="http://schemas.openxmlformats.org/officeDocument/2006/relationships/image" Target="../media/image3.png"/><Relationship Id="rId9" Type="http://schemas.openxmlformats.org/officeDocument/2006/relationships/hyperlink" Target="https://justbilling.in/retail-billing-softwar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hyperlink" Target="https://www.linkedin.com/company/just-billing-official/"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justbilling.in/xmlrpc.php" TargetMode="External"/><Relationship Id="rId4" Type="http://schemas.openxmlformats.org/officeDocument/2006/relationships/image" Target="../media/image3.png"/><Relationship Id="rId9" Type="http://schemas.openxmlformats.org/officeDocument/2006/relationships/hyperlink" Target="https://www.instagram.com/accounts/login/?next=https%3A%2F%2Fwww.instagram.com%2Fjustbilling%2F&amp;is_from_r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49.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svg"/><Relationship Id="rId10" Type="http://schemas.openxmlformats.org/officeDocument/2006/relationships/image" Target="../media/image11.svg"/><Relationship Id="rId4" Type="http://schemas.openxmlformats.org/officeDocument/2006/relationships/image" Target="../media/image4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0.sv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hyperlink" Target="https://justbilling.in/"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634086"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8206527" y="3319705"/>
            <a:ext cx="7190725" cy="4902767"/>
          </a:xfrm>
          <a:custGeom>
            <a:avLst/>
            <a:gdLst/>
            <a:ahLst/>
            <a:cxnLst/>
            <a:rect l="l" t="t" r="r" b="b"/>
            <a:pathLst>
              <a:path w="10786088" h="7354151">
                <a:moveTo>
                  <a:pt x="0" y="0"/>
                </a:moveTo>
                <a:lnTo>
                  <a:pt x="10786089" y="0"/>
                </a:lnTo>
                <a:lnTo>
                  <a:pt x="10786089" y="7354151"/>
                </a:lnTo>
                <a:lnTo>
                  <a:pt x="0" y="7354151"/>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9901748">
            <a:off x="-2606999" y="-1740057"/>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8831235" y="1978340"/>
            <a:ext cx="2674965" cy="2633306"/>
            <a:chOff x="0" y="0"/>
            <a:chExt cx="812800" cy="800142"/>
          </a:xfrm>
        </p:grpSpPr>
        <p:sp>
          <p:nvSpPr>
            <p:cNvPr id="10" name="Freeform 10"/>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0"/>
              <a:stretch>
                <a:fillRect l="-20568" r="-20568"/>
              </a:stretch>
            </a:blipFill>
          </p:spPr>
        </p:sp>
      </p:grpSp>
      <p:sp>
        <p:nvSpPr>
          <p:cNvPr id="11" name="TextBox 11"/>
          <p:cNvSpPr txBox="1"/>
          <p:nvPr/>
        </p:nvSpPr>
        <p:spPr>
          <a:xfrm>
            <a:off x="589984" y="2073210"/>
            <a:ext cx="5065493" cy="2492990"/>
          </a:xfrm>
          <a:prstGeom prst="rect">
            <a:avLst/>
          </a:prstGeom>
        </p:spPr>
        <p:txBody>
          <a:bodyPr wrap="square" lIns="0" tIns="0" rIns="0" bIns="0" rtlCol="0" anchor="t">
            <a:spAutoFit/>
          </a:bodyPr>
          <a:lstStyle/>
          <a:p>
            <a:pPr defTabSz="609630">
              <a:spcBef>
                <a:spcPct val="0"/>
              </a:spcBef>
            </a:pPr>
            <a:r>
              <a:rPr lang="en-US" sz="5400" b="1" spc="-300" dirty="0">
                <a:solidFill>
                  <a:srgbClr val="FFFFFF"/>
                </a:solidFill>
                <a:latin typeface="Anantason Semi-Bold"/>
                <a:cs typeface="Anantason Semi-Bold"/>
              </a:rPr>
              <a:t>SEO Navigator: From Audit to Action Summary</a:t>
            </a:r>
            <a:endParaRPr lang="en-US" sz="5400" b="1" spc="-300" dirty="0">
              <a:solidFill>
                <a:srgbClr val="FFFFFF"/>
              </a:solidFill>
              <a:latin typeface="Anantason Semi-Bold"/>
              <a:cs typeface="Anantason Semi-Bold"/>
              <a:sym typeface="Anantason Semi-Bold"/>
            </a:endParaRPr>
          </a:p>
        </p:txBody>
      </p:sp>
      <p:sp>
        <p:nvSpPr>
          <p:cNvPr id="12" name="Freeform 12"/>
          <p:cNvSpPr/>
          <p:nvPr/>
        </p:nvSpPr>
        <p:spPr>
          <a:xfrm>
            <a:off x="7032526" y="5373965"/>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5959554" y="1978340"/>
            <a:ext cx="2674965" cy="2633306"/>
            <a:chOff x="0" y="0"/>
            <a:chExt cx="812800" cy="800142"/>
          </a:xfrm>
        </p:grpSpPr>
        <p:sp>
          <p:nvSpPr>
            <p:cNvPr id="14" name="Freeform 14"/>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3"/>
              <a:stretch>
                <a:fillRect l="-23878" r="-23878"/>
              </a:stretch>
            </a:blipFill>
          </p:spPr>
        </p:sp>
      </p:grpSp>
      <p:sp>
        <p:nvSpPr>
          <p:cNvPr id="16" name="TextBox 16"/>
          <p:cNvSpPr txBox="1"/>
          <p:nvPr/>
        </p:nvSpPr>
        <p:spPr>
          <a:xfrm>
            <a:off x="704850" y="844298"/>
            <a:ext cx="2963748" cy="231538"/>
          </a:xfrm>
          <a:prstGeom prst="rect">
            <a:avLst/>
          </a:prstGeom>
        </p:spPr>
        <p:txBody>
          <a:bodyPr wrap="square" lIns="0" tIns="0" rIns="0" bIns="0" rtlCol="0" anchor="t">
            <a:spAutoFit/>
          </a:bodyPr>
          <a:lstStyle/>
          <a:p>
            <a:pPr defTabSz="609630">
              <a:lnSpc>
                <a:spcPts val="1823"/>
              </a:lnSpc>
            </a:pPr>
            <a:r>
              <a:rPr lang="en-US" sz="2000" b="1" dirty="0">
                <a:solidFill>
                  <a:srgbClr val="FFFFFF"/>
                </a:solidFill>
                <a:latin typeface="Aileron"/>
                <a:ea typeface="Aileron"/>
                <a:cs typeface="Aileron"/>
                <a:sym typeface="Aileron"/>
              </a:rPr>
              <a:t>Business Presentation</a:t>
            </a:r>
          </a:p>
        </p:txBody>
      </p:sp>
      <p:sp>
        <p:nvSpPr>
          <p:cNvPr id="18" name="TextBox 18"/>
          <p:cNvSpPr txBox="1"/>
          <p:nvPr/>
        </p:nvSpPr>
        <p:spPr>
          <a:xfrm>
            <a:off x="8279879" y="5568033"/>
            <a:ext cx="1789366" cy="298864"/>
          </a:xfrm>
          <a:prstGeom prst="rect">
            <a:avLst/>
          </a:prstGeom>
        </p:spPr>
        <p:txBody>
          <a:bodyPr wrap="square" lIns="0" tIns="0" rIns="0" bIns="0" rtlCol="0" anchor="t">
            <a:spAutoFit/>
          </a:bodyPr>
          <a:lstStyle/>
          <a:p>
            <a:pPr algn="r" defTabSz="609630">
              <a:lnSpc>
                <a:spcPts val="2477"/>
              </a:lnSpc>
              <a:spcBef>
                <a:spcPct val="0"/>
              </a:spcBef>
            </a:pPr>
            <a:r>
              <a:rPr lang="en-US" sz="2000" dirty="0">
                <a:solidFill>
                  <a:srgbClr val="FFFFFF"/>
                </a:solidFill>
                <a:latin typeface="Aileron"/>
                <a:ea typeface="Aileron"/>
                <a:cs typeface="Aileron"/>
                <a:sym typeface="Aileron"/>
              </a:rPr>
              <a:t>Presentation by</a:t>
            </a:r>
          </a:p>
        </p:txBody>
      </p:sp>
      <p:sp>
        <p:nvSpPr>
          <p:cNvPr id="19" name="TextBox 19"/>
          <p:cNvSpPr txBox="1"/>
          <p:nvPr/>
        </p:nvSpPr>
        <p:spPr>
          <a:xfrm>
            <a:off x="8205281" y="5866897"/>
            <a:ext cx="3731136" cy="298864"/>
          </a:xfrm>
          <a:prstGeom prst="rect">
            <a:avLst/>
          </a:prstGeom>
        </p:spPr>
        <p:txBody>
          <a:bodyPr wrap="square" lIns="0" tIns="0" rIns="0" bIns="0" rtlCol="0" anchor="t">
            <a:spAutoFit/>
          </a:bodyPr>
          <a:lstStyle/>
          <a:p>
            <a:pPr algn="r" defTabSz="609630">
              <a:lnSpc>
                <a:spcPts val="2477"/>
              </a:lnSpc>
              <a:spcBef>
                <a:spcPct val="0"/>
              </a:spcBef>
            </a:pPr>
            <a:r>
              <a:rPr lang="en-US" sz="2000" b="1" dirty="0" err="1">
                <a:solidFill>
                  <a:srgbClr val="FFFFFF"/>
                </a:solidFill>
                <a:latin typeface="Aileron Bold"/>
                <a:ea typeface="Aileron Bold"/>
                <a:cs typeface="Aileron Bold"/>
                <a:sym typeface="Aileron Bold"/>
              </a:rPr>
              <a:t>Thambidurai</a:t>
            </a:r>
            <a:r>
              <a:rPr lang="en-US" sz="2000" b="1" dirty="0">
                <a:solidFill>
                  <a:srgbClr val="FFFFFF"/>
                </a:solidFill>
                <a:latin typeface="Aileron Bold"/>
                <a:ea typeface="Aileron Bold"/>
                <a:cs typeface="Aileron Bold"/>
                <a:sym typeface="Aileron Bold"/>
              </a:rPr>
              <a:t> </a:t>
            </a:r>
            <a:r>
              <a:rPr lang="en-US" sz="2000" b="1" dirty="0" err="1">
                <a:solidFill>
                  <a:srgbClr val="FFFFFF"/>
                </a:solidFill>
                <a:latin typeface="Aileron Bold"/>
                <a:ea typeface="Aileron Bold"/>
                <a:cs typeface="Aileron Bold"/>
                <a:sym typeface="Aileron Bold"/>
              </a:rPr>
              <a:t>Sundaramoorthy</a:t>
            </a:r>
            <a:endParaRPr lang="en-US" sz="2000" b="1" dirty="0">
              <a:solidFill>
                <a:srgbClr val="FFFFFF"/>
              </a:solidFill>
              <a:latin typeface="Aileron Bold"/>
              <a:ea typeface="Aileron Bold"/>
              <a:cs typeface="Aileron Bold"/>
              <a:sym typeface="Ailero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546640"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43901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Strengths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825506"/>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Mobile Friendly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The site optimizes itself for different devices for smooth user experience.</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HTTPs Security </a:t>
            </a:r>
            <a:r>
              <a:rPr lang="en-US" dirty="0">
                <a:solidFill>
                  <a:srgbClr val="FFFFFF"/>
                </a:solidFill>
                <a:latin typeface="Aileron"/>
                <a:ea typeface="Aileron"/>
                <a:cs typeface="Aileron"/>
                <a:sym typeface="Aileron"/>
              </a:rPr>
              <a:t>- It uses SSL encryption which can be trustable and a ranking factor.</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Navigations &amp; CTAs </a:t>
            </a:r>
            <a:r>
              <a:rPr lang="en-US" dirty="0">
                <a:solidFill>
                  <a:srgbClr val="FFFFFF"/>
                </a:solidFill>
                <a:latin typeface="Aileron"/>
                <a:ea typeface="Aileron"/>
                <a:cs typeface="Aileron"/>
                <a:sym typeface="Aileron"/>
              </a:rPr>
              <a:t>- Navigations are easy to navigate and have strong call to action buttons for engagement.</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Relevant </a:t>
            </a:r>
            <a:r>
              <a:rPr lang="en-US" dirty="0">
                <a:solidFill>
                  <a:srgbClr val="FFFFFF"/>
                </a:solidFill>
                <a:latin typeface="Aileron"/>
                <a:ea typeface="Aileron"/>
                <a:cs typeface="Aileron"/>
                <a:sym typeface="Aileron"/>
              </a:rPr>
              <a:t>- It mainly focuses on billing software solutions aligns with user search intent.</a:t>
            </a:r>
          </a:p>
        </p:txBody>
      </p:sp>
      <p:grpSp>
        <p:nvGrpSpPr>
          <p:cNvPr id="29" name="Group 4">
            <a:extLst>
              <a:ext uri="{FF2B5EF4-FFF2-40B4-BE49-F238E27FC236}">
                <a16:creationId xmlns:a16="http://schemas.microsoft.com/office/drawing/2014/main" id="{156E4D93-30CE-2645-3CCD-0AF8B93070D4}"/>
              </a:ext>
            </a:extLst>
          </p:cNvPr>
          <p:cNvGrpSpPr/>
          <p:nvPr/>
        </p:nvGrpSpPr>
        <p:grpSpPr>
          <a:xfrm>
            <a:off x="545187" y="3982466"/>
            <a:ext cx="1819534" cy="451818"/>
            <a:chOff x="0" y="0"/>
            <a:chExt cx="2186727" cy="545838"/>
          </a:xfrm>
        </p:grpSpPr>
        <p:sp>
          <p:nvSpPr>
            <p:cNvPr id="30" name="Freeform 5">
              <a:extLst>
                <a:ext uri="{FF2B5EF4-FFF2-40B4-BE49-F238E27FC236}">
                  <a16:creationId xmlns:a16="http://schemas.microsoft.com/office/drawing/2014/main" id="{B2D9575B-94B7-06F6-4D5B-08CF80B555AC}"/>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1" name="TextBox 6">
              <a:extLst>
                <a:ext uri="{FF2B5EF4-FFF2-40B4-BE49-F238E27FC236}">
                  <a16:creationId xmlns:a16="http://schemas.microsoft.com/office/drawing/2014/main" id="{EB51E540-D909-F146-93E4-7F4A576A2A5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6">
            <a:extLst>
              <a:ext uri="{FF2B5EF4-FFF2-40B4-BE49-F238E27FC236}">
                <a16:creationId xmlns:a16="http://schemas.microsoft.com/office/drawing/2014/main" id="{627312FD-31A7-DAAA-E468-61E9E58DE959}"/>
              </a:ext>
            </a:extLst>
          </p:cNvPr>
          <p:cNvSpPr txBox="1"/>
          <p:nvPr/>
        </p:nvSpPr>
        <p:spPr>
          <a:xfrm>
            <a:off x="608152" y="3947297"/>
            <a:ext cx="171190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Weaknesses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Page Speed Issues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Need optimization for faster loading to improve user experience and ranking.</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Backlink Profile Limits </a:t>
            </a:r>
            <a:r>
              <a:rPr lang="en-US" dirty="0">
                <a:solidFill>
                  <a:srgbClr val="FFFFFF"/>
                </a:solidFill>
                <a:latin typeface="Aileron"/>
                <a:ea typeface="Aileron"/>
                <a:cs typeface="Aileron"/>
                <a:sym typeface="Aileron"/>
              </a:rPr>
              <a:t>– Needs stronger backlinks from authoritative sources to boost domain authority.</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Meta Tags &amp; Keyword Optimization </a:t>
            </a:r>
            <a:r>
              <a:rPr lang="en-US" dirty="0">
                <a:solidFill>
                  <a:srgbClr val="FFFFFF"/>
                </a:solidFill>
                <a:latin typeface="Aileron"/>
                <a:ea typeface="Aileron"/>
                <a:cs typeface="Aileron"/>
                <a:sym typeface="Aileron"/>
              </a:rPr>
              <a:t>– Title, descriptions and content could be better optimized for SEO.</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Depth &amp; Blog Strategy </a:t>
            </a:r>
            <a:r>
              <a:rPr lang="en-US" dirty="0">
                <a:solidFill>
                  <a:srgbClr val="FFFFFF"/>
                </a:solidFill>
                <a:latin typeface="Aileron"/>
                <a:ea typeface="Aileron"/>
                <a:cs typeface="Aileron"/>
                <a:sym typeface="Aileron"/>
              </a:rPr>
              <a:t>– More active blog with regular updates could improve organic traffic.</a:t>
            </a:r>
          </a:p>
        </p:txBody>
      </p:sp>
    </p:spTree>
    <p:extLst>
      <p:ext uri="{BB962C8B-B14F-4D97-AF65-F5344CB8AC3E}">
        <p14:creationId xmlns:p14="http://schemas.microsoft.com/office/powerpoint/2010/main" val="49905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985978"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87835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Opportunities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722518"/>
            <a:ext cx="11862835" cy="2210862"/>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Local SEO Optimization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lang="en-US" dirty="0">
                <a:solidFill>
                  <a:srgbClr val="FFFFFF"/>
                </a:solidFill>
                <a:latin typeface="Aileron"/>
                <a:ea typeface="Aileron"/>
                <a:cs typeface="Aileron"/>
                <a:sym typeface="Aileron"/>
              </a:rPr>
              <a:t>Google My Business optimization and adding local keywords can improve visibility.</a:t>
            </a:r>
            <a:endPar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endParaRP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Improvement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Enhancing core web vitals and fixing crawl issues can boost rankings.</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Content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Publishing high-quality, keyword-rich blogs can drive organic traffic.</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Social Media &amp; Video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Leveraging LinkedIn, YouTube and other platforms can increase brand authority and backlinks.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Competitor Growth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Competing billing software websites with stronger SEO can outrank JustBilling.in.</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Google Algorithm Updates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Changes in search algorithms could impact rankings if not adapted.</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Low Engagement Rates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It could consider poor </a:t>
            </a:r>
            <a:r>
              <a:rPr lang="en-US" dirty="0">
                <a:solidFill>
                  <a:srgbClr val="FFFFFF"/>
                </a:solidFill>
                <a:latin typeface="Aileron"/>
                <a:ea typeface="Aileron"/>
                <a:cs typeface="Aileron"/>
                <a:sym typeface="Aileron"/>
              </a:rPr>
              <a:t>user experience to search engine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If users bounce off quickly.</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Paid Ad Dependence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Over-reliance on ads instead of organic traffic </a:t>
            </a:r>
            <a:r>
              <a:rPr lang="en-US" dirty="0">
                <a:solidFill>
                  <a:srgbClr val="FFFFFF"/>
                </a:solidFill>
                <a:latin typeface="Aileron"/>
                <a:ea typeface="Aileron"/>
                <a:cs typeface="Aileron"/>
                <a:sym typeface="Aileron"/>
              </a:rPr>
              <a:t>can increase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marketing costs.</a:t>
            </a:r>
          </a:p>
        </p:txBody>
      </p:sp>
      <p:grpSp>
        <p:nvGrpSpPr>
          <p:cNvPr id="18" name="Group 4">
            <a:extLst>
              <a:ext uri="{FF2B5EF4-FFF2-40B4-BE49-F238E27FC236}">
                <a16:creationId xmlns:a16="http://schemas.microsoft.com/office/drawing/2014/main" id="{9D1665AE-608D-5B21-D7C2-54AE724CB7E6}"/>
              </a:ext>
            </a:extLst>
          </p:cNvPr>
          <p:cNvGrpSpPr/>
          <p:nvPr/>
        </p:nvGrpSpPr>
        <p:grpSpPr>
          <a:xfrm>
            <a:off x="608152" y="4057457"/>
            <a:ext cx="1111335" cy="451818"/>
            <a:chOff x="0" y="0"/>
            <a:chExt cx="2186727" cy="545838"/>
          </a:xfrm>
        </p:grpSpPr>
        <p:sp>
          <p:nvSpPr>
            <p:cNvPr id="19" name="Freeform 5">
              <a:extLst>
                <a:ext uri="{FF2B5EF4-FFF2-40B4-BE49-F238E27FC236}">
                  <a16:creationId xmlns:a16="http://schemas.microsoft.com/office/drawing/2014/main" id="{D9FA2D8C-BDC6-0F05-C9FD-36CA857D5D2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CF7E1A79-1763-C46B-3663-548C707326B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17545E35-8648-2B94-1641-DEC38FD926B9}"/>
              </a:ext>
            </a:extLst>
          </p:cNvPr>
          <p:cNvSpPr txBox="1"/>
          <p:nvPr/>
        </p:nvSpPr>
        <p:spPr>
          <a:xfrm>
            <a:off x="671117" y="4022288"/>
            <a:ext cx="10483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Threats</a:t>
            </a:r>
          </a:p>
        </p:txBody>
      </p:sp>
    </p:spTree>
    <p:extLst>
      <p:ext uri="{BB962C8B-B14F-4D97-AF65-F5344CB8AC3E}">
        <p14:creationId xmlns:p14="http://schemas.microsoft.com/office/powerpoint/2010/main" val="790733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138235"/>
            <a:ext cx="5937500"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608152" y="154646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54827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2211791"/>
            <a:ext cx="10817461" cy="4457242"/>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endParaRPr lang="en-IN" dirty="0"/>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92519" y="363458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421758" y="2393022"/>
            <a:ext cx="1190246" cy="1149761"/>
          </a:xfrm>
          <a:prstGeom prst="rect">
            <a:avLst/>
          </a:prstGeom>
        </p:spPr>
      </p:pic>
      <p:sp>
        <p:nvSpPr>
          <p:cNvPr id="23" name="TextBox 22">
            <a:extLst>
              <a:ext uri="{FF2B5EF4-FFF2-40B4-BE49-F238E27FC236}">
                <a16:creationId xmlns:a16="http://schemas.microsoft.com/office/drawing/2014/main" id="{98904D1A-40EE-6033-1766-6BA9D6514AA5}"/>
              </a:ext>
            </a:extLst>
          </p:cNvPr>
          <p:cNvSpPr txBox="1"/>
          <p:nvPr/>
        </p:nvSpPr>
        <p:spPr>
          <a:xfrm>
            <a:off x="545187" y="900258"/>
            <a:ext cx="6278694" cy="51039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10"/>
              </a:rPr>
              <a:t>https://pagespeed.web.dev/</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8983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54011"/>
            <a:ext cx="5942995"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02919"/>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71884" y="2004727"/>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621093" y="3321278"/>
            <a:ext cx="8791575" cy="3000375"/>
          </a:xfrm>
          <a:prstGeom prst="rect">
            <a:avLst/>
          </a:prstGeom>
        </p:spPr>
      </p:pic>
    </p:spTree>
    <p:extLst>
      <p:ext uri="{BB962C8B-B14F-4D97-AF65-F5344CB8AC3E}">
        <p14:creationId xmlns:p14="http://schemas.microsoft.com/office/powerpoint/2010/main" val="111710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46D6425-082F-CB99-0B8C-48628B2BC4C4}"/>
              </a:ext>
            </a:extLst>
          </p:cNvPr>
          <p:cNvSpPr txBox="1"/>
          <p:nvPr/>
        </p:nvSpPr>
        <p:spPr>
          <a:xfrm>
            <a:off x="545187" y="-54011"/>
            <a:ext cx="697472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Broken Links in the Website</a:t>
            </a:r>
          </a:p>
        </p:txBody>
      </p:sp>
      <p:sp>
        <p:nvSpPr>
          <p:cNvPr id="10" name="TextBox 14">
            <a:extLst>
              <a:ext uri="{FF2B5EF4-FFF2-40B4-BE49-F238E27FC236}">
                <a16:creationId xmlns:a16="http://schemas.microsoft.com/office/drawing/2014/main" id="{55DF7730-8077-112C-9C71-63B9C6C0BB4A}"/>
              </a:ext>
            </a:extLst>
          </p:cNvPr>
          <p:cNvSpPr txBox="1"/>
          <p:nvPr/>
        </p:nvSpPr>
        <p:spPr>
          <a:xfrm>
            <a:off x="543353" y="977127"/>
            <a:ext cx="8569174"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8"/>
              </a:rPr>
              <a:t>https://www.deadlinkchecker.com/</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3" name="Table 13">
            <a:extLst>
              <a:ext uri="{FF2B5EF4-FFF2-40B4-BE49-F238E27FC236}">
                <a16:creationId xmlns:a16="http://schemas.microsoft.com/office/drawing/2014/main" id="{50FE04F4-23D6-2AF9-B665-5BFC685B6E7D}"/>
              </a:ext>
            </a:extLst>
          </p:cNvPr>
          <p:cNvGraphicFramePr>
            <a:graphicFrameLocks noGrp="1"/>
          </p:cNvGraphicFramePr>
          <p:nvPr>
            <p:extLst>
              <p:ext uri="{D42A27DB-BD31-4B8C-83A1-F6EECF244321}">
                <p14:modId xmlns:p14="http://schemas.microsoft.com/office/powerpoint/2010/main" val="2719556530"/>
              </p:ext>
            </p:extLst>
          </p:nvPr>
        </p:nvGraphicFramePr>
        <p:xfrm>
          <a:off x="1337089" y="1602763"/>
          <a:ext cx="4081071" cy="1771258"/>
        </p:xfrm>
        <a:graphic>
          <a:graphicData uri="http://schemas.openxmlformats.org/drawingml/2006/table">
            <a:tbl>
              <a:tblPr firstRow="1" bandRow="1">
                <a:tableStyleId>{073A0DAA-6AF3-43AB-8588-CEC1D06C72B9}</a:tableStyleId>
              </a:tblPr>
              <a:tblGrid>
                <a:gridCol w="2014150">
                  <a:extLst>
                    <a:ext uri="{9D8B030D-6E8A-4147-A177-3AD203B41FA5}">
                      <a16:colId xmlns:a16="http://schemas.microsoft.com/office/drawing/2014/main" val="265862605"/>
                    </a:ext>
                  </a:extLst>
                </a:gridCol>
                <a:gridCol w="2066921">
                  <a:extLst>
                    <a:ext uri="{9D8B030D-6E8A-4147-A177-3AD203B41FA5}">
                      <a16:colId xmlns:a16="http://schemas.microsoft.com/office/drawing/2014/main" val="2399619972"/>
                    </a:ext>
                  </a:extLst>
                </a:gridCol>
              </a:tblGrid>
              <a:tr h="492016">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26414">
                <a:tc>
                  <a:txBody>
                    <a:bodyPr/>
                    <a:lstStyle/>
                    <a:p>
                      <a:pPr algn="l"/>
                      <a:r>
                        <a:rPr lang="en-US" sz="2000" b="1" dirty="0"/>
                        <a:t>Total Links</a:t>
                      </a:r>
                      <a:endParaRPr lang="en-IN" sz="2000" b="1" dirty="0"/>
                    </a:p>
                  </a:txBody>
                  <a:tcPr/>
                </a:tc>
                <a:tc>
                  <a:txBody>
                    <a:bodyPr/>
                    <a:lstStyle/>
                    <a:p>
                      <a:pPr algn="ctr"/>
                      <a:r>
                        <a:rPr lang="en-US" sz="2000" b="1" dirty="0"/>
                        <a:t>882</a:t>
                      </a:r>
                      <a:endParaRPr lang="en-IN" sz="2000" b="1" dirty="0"/>
                    </a:p>
                  </a:txBody>
                  <a:tcPr/>
                </a:tc>
                <a:extLst>
                  <a:ext uri="{0D108BD9-81ED-4DB2-BD59-A6C34878D82A}">
                    <a16:rowId xmlns:a16="http://schemas.microsoft.com/office/drawing/2014/main" val="3864231265"/>
                  </a:ext>
                </a:extLst>
              </a:tr>
              <a:tr h="426414">
                <a:tc>
                  <a:txBody>
                    <a:bodyPr/>
                    <a:lstStyle/>
                    <a:p>
                      <a:pPr algn="l"/>
                      <a:r>
                        <a:rPr lang="en-US" sz="2000" b="1"/>
                        <a:t>Working Links</a:t>
                      </a:r>
                      <a:endParaRPr lang="en-IN" sz="2000" b="1" dirty="0"/>
                    </a:p>
                  </a:txBody>
                  <a:tcPr/>
                </a:tc>
                <a:tc>
                  <a:txBody>
                    <a:bodyPr/>
                    <a:lstStyle/>
                    <a:p>
                      <a:pPr algn="ctr"/>
                      <a:r>
                        <a:rPr lang="en-US" sz="2000" b="1" dirty="0"/>
                        <a:t>861</a:t>
                      </a:r>
                      <a:endParaRPr lang="en-IN" sz="2000" b="1" dirty="0"/>
                    </a:p>
                  </a:txBody>
                  <a:tcPr/>
                </a:tc>
                <a:extLst>
                  <a:ext uri="{0D108BD9-81ED-4DB2-BD59-A6C34878D82A}">
                    <a16:rowId xmlns:a16="http://schemas.microsoft.com/office/drawing/2014/main" val="2393360107"/>
                  </a:ext>
                </a:extLst>
              </a:tr>
              <a:tr h="426414">
                <a:tc>
                  <a:txBody>
                    <a:bodyPr/>
                    <a:lstStyle/>
                    <a:p>
                      <a:pPr algn="l"/>
                      <a:r>
                        <a:rPr lang="en-US" sz="2000" b="1" dirty="0"/>
                        <a:t>Broken Links</a:t>
                      </a:r>
                      <a:endParaRPr lang="en-IN" sz="2000" b="1" dirty="0"/>
                    </a:p>
                  </a:txBody>
                  <a:tcPr/>
                </a:tc>
                <a:tc>
                  <a:txBody>
                    <a:bodyPr/>
                    <a:lstStyle/>
                    <a:p>
                      <a:pPr algn="ctr"/>
                      <a:r>
                        <a:rPr lang="en-US" sz="2000" b="1" dirty="0"/>
                        <a:t>21</a:t>
                      </a:r>
                      <a:endParaRPr lang="en-IN" sz="2000" b="1" dirty="0"/>
                    </a:p>
                  </a:txBody>
                  <a:tcPr/>
                </a:tc>
                <a:extLst>
                  <a:ext uri="{0D108BD9-81ED-4DB2-BD59-A6C34878D82A}">
                    <a16:rowId xmlns:a16="http://schemas.microsoft.com/office/drawing/2014/main" val="1759625560"/>
                  </a:ext>
                </a:extLst>
              </a:tr>
            </a:tbl>
          </a:graphicData>
        </a:graphic>
      </p:graphicFrame>
      <p:sp>
        <p:nvSpPr>
          <p:cNvPr id="14" name="TextBox 13">
            <a:extLst>
              <a:ext uri="{FF2B5EF4-FFF2-40B4-BE49-F238E27FC236}">
                <a16:creationId xmlns:a16="http://schemas.microsoft.com/office/drawing/2014/main" id="{9A32B0A4-CC75-C2D9-7399-8B033850DE0C}"/>
              </a:ext>
            </a:extLst>
          </p:cNvPr>
          <p:cNvSpPr txBox="1"/>
          <p:nvPr/>
        </p:nvSpPr>
        <p:spPr>
          <a:xfrm>
            <a:off x="541225" y="3264912"/>
            <a:ext cx="63760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Backlinks in the Website</a:t>
            </a:r>
          </a:p>
        </p:txBody>
      </p:sp>
      <p:sp>
        <p:nvSpPr>
          <p:cNvPr id="15" name="TextBox 14">
            <a:extLst>
              <a:ext uri="{FF2B5EF4-FFF2-40B4-BE49-F238E27FC236}">
                <a16:creationId xmlns:a16="http://schemas.microsoft.com/office/drawing/2014/main" id="{5AD1CF9D-F821-D776-9B40-31D8014990A4}"/>
              </a:ext>
            </a:extLst>
          </p:cNvPr>
          <p:cNvSpPr txBox="1"/>
          <p:nvPr/>
        </p:nvSpPr>
        <p:spPr>
          <a:xfrm>
            <a:off x="541225" y="4218280"/>
            <a:ext cx="7426940" cy="415435"/>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dirty="0">
                <a:solidFill>
                  <a:srgbClr val="000000"/>
                </a:solidFill>
                <a:effectLst/>
                <a:latin typeface="Poppins" panose="00000500000000000000" pitchFamily="2" charset="0"/>
                <a:cs typeface="Poppins" panose="00000500000000000000" pitchFamily="2" charset="0"/>
                <a:hlinkClick r:id="rId9"/>
              </a:rPr>
              <a:t>https://ahrefs.com/backlink-checker</a:t>
            </a:r>
            <a:endParaRPr lang="en-IN" sz="2000" b="1" i="0" dirty="0">
              <a:solidFill>
                <a:srgbClr val="000000"/>
              </a:solidFill>
              <a:effectLst/>
              <a:latin typeface="Poppins" panose="00000500000000000000" pitchFamily="2" charset="0"/>
              <a:cs typeface="Poppins" panose="00000500000000000000" pitchFamily="2" charset="0"/>
            </a:endParaRPr>
          </a:p>
        </p:txBody>
      </p:sp>
      <p:graphicFrame>
        <p:nvGraphicFramePr>
          <p:cNvPr id="16" name="Table 13">
            <a:extLst>
              <a:ext uri="{FF2B5EF4-FFF2-40B4-BE49-F238E27FC236}">
                <a16:creationId xmlns:a16="http://schemas.microsoft.com/office/drawing/2014/main" id="{DDB48B4A-3BD1-667B-D910-15ECE81C0498}"/>
              </a:ext>
            </a:extLst>
          </p:cNvPr>
          <p:cNvGraphicFramePr>
            <a:graphicFrameLocks noGrp="1"/>
          </p:cNvGraphicFramePr>
          <p:nvPr>
            <p:extLst>
              <p:ext uri="{D42A27DB-BD31-4B8C-83A1-F6EECF244321}">
                <p14:modId xmlns:p14="http://schemas.microsoft.com/office/powerpoint/2010/main" val="775886592"/>
              </p:ext>
            </p:extLst>
          </p:nvPr>
        </p:nvGraphicFramePr>
        <p:xfrm>
          <a:off x="1337089" y="4784446"/>
          <a:ext cx="6906159" cy="1784866"/>
        </p:xfrm>
        <a:graphic>
          <a:graphicData uri="http://schemas.openxmlformats.org/drawingml/2006/table">
            <a:tbl>
              <a:tblPr firstRow="1" bandRow="1">
                <a:tableStyleId>{073A0DAA-6AF3-43AB-8588-CEC1D06C72B9}</a:tableStyleId>
              </a:tblPr>
              <a:tblGrid>
                <a:gridCol w="4313084">
                  <a:extLst>
                    <a:ext uri="{9D8B030D-6E8A-4147-A177-3AD203B41FA5}">
                      <a16:colId xmlns:a16="http://schemas.microsoft.com/office/drawing/2014/main" val="265862605"/>
                    </a:ext>
                  </a:extLst>
                </a:gridCol>
                <a:gridCol w="2593075">
                  <a:extLst>
                    <a:ext uri="{9D8B030D-6E8A-4147-A177-3AD203B41FA5}">
                      <a16:colId xmlns:a16="http://schemas.microsoft.com/office/drawing/2014/main" val="2399619972"/>
                    </a:ext>
                  </a:extLst>
                </a:gridCol>
              </a:tblGrid>
              <a:tr h="480190">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34892">
                <a:tc>
                  <a:txBody>
                    <a:bodyPr/>
                    <a:lstStyle/>
                    <a:p>
                      <a:pPr algn="l"/>
                      <a:r>
                        <a:rPr lang="en-US" sz="2000" b="1" dirty="0"/>
                        <a:t>Domain Rating</a:t>
                      </a:r>
                      <a:endParaRPr lang="en-IN" sz="2000" b="1" dirty="0"/>
                    </a:p>
                  </a:txBody>
                  <a:tcPr/>
                </a:tc>
                <a:tc>
                  <a:txBody>
                    <a:bodyPr/>
                    <a:lstStyle/>
                    <a:p>
                      <a:pPr algn="ctr"/>
                      <a:r>
                        <a:rPr lang="en-US" sz="2000" b="1" dirty="0"/>
                        <a:t>12</a:t>
                      </a:r>
                      <a:endParaRPr lang="en-IN" sz="2000" b="1" dirty="0"/>
                    </a:p>
                  </a:txBody>
                  <a:tcPr/>
                </a:tc>
                <a:extLst>
                  <a:ext uri="{0D108BD9-81ED-4DB2-BD59-A6C34878D82A}">
                    <a16:rowId xmlns:a16="http://schemas.microsoft.com/office/drawing/2014/main" val="3864231265"/>
                  </a:ext>
                </a:extLst>
              </a:tr>
              <a:tr h="434892">
                <a:tc>
                  <a:txBody>
                    <a:bodyPr/>
                    <a:lstStyle/>
                    <a:p>
                      <a:pPr algn="l"/>
                      <a:r>
                        <a:rPr lang="en-US" sz="2000" b="1" dirty="0"/>
                        <a:t>Total links from other websites</a:t>
                      </a:r>
                      <a:endParaRPr lang="en-IN" sz="2000" b="1" dirty="0"/>
                    </a:p>
                  </a:txBody>
                  <a:tcPr/>
                </a:tc>
                <a:tc>
                  <a:txBody>
                    <a:bodyPr/>
                    <a:lstStyle/>
                    <a:p>
                      <a:pPr algn="ctr"/>
                      <a:r>
                        <a:rPr lang="en-US" sz="2000" b="1" dirty="0"/>
                        <a:t>3.3K</a:t>
                      </a:r>
                      <a:endParaRPr lang="en-IN" sz="2000" b="1" dirty="0"/>
                    </a:p>
                  </a:txBody>
                  <a:tcPr/>
                </a:tc>
                <a:extLst>
                  <a:ext uri="{0D108BD9-81ED-4DB2-BD59-A6C34878D82A}">
                    <a16:rowId xmlns:a16="http://schemas.microsoft.com/office/drawing/2014/main" val="2393360107"/>
                  </a:ext>
                </a:extLst>
              </a:tr>
              <a:tr h="434892">
                <a:tc>
                  <a:txBody>
                    <a:bodyPr/>
                    <a:lstStyle/>
                    <a:p>
                      <a:pPr algn="l"/>
                      <a:r>
                        <a:rPr lang="en-US" sz="2000" b="1" dirty="0"/>
                        <a:t>Total unique links from other websites</a:t>
                      </a:r>
                      <a:endParaRPr lang="en-IN" sz="2000" b="1" dirty="0"/>
                    </a:p>
                  </a:txBody>
                  <a:tcPr/>
                </a:tc>
                <a:tc>
                  <a:txBody>
                    <a:bodyPr/>
                    <a:lstStyle/>
                    <a:p>
                      <a:pPr algn="ctr"/>
                      <a:r>
                        <a:rPr lang="en-US" sz="2000" b="1" dirty="0"/>
                        <a:t>238</a:t>
                      </a:r>
                      <a:endParaRPr lang="en-IN" sz="2000" b="1" dirty="0"/>
                    </a:p>
                  </a:txBody>
                  <a:tcPr/>
                </a:tc>
                <a:extLst>
                  <a:ext uri="{0D108BD9-81ED-4DB2-BD59-A6C34878D82A}">
                    <a16:rowId xmlns:a16="http://schemas.microsoft.com/office/drawing/2014/main" val="1759625560"/>
                  </a:ext>
                </a:extLst>
              </a:tr>
            </a:tbl>
          </a:graphicData>
        </a:graphic>
      </p:graphicFrame>
      <p:pic>
        <p:nvPicPr>
          <p:cNvPr id="11" name="Picture 10">
            <a:extLst>
              <a:ext uri="{FF2B5EF4-FFF2-40B4-BE49-F238E27FC236}">
                <a16:creationId xmlns:a16="http://schemas.microsoft.com/office/drawing/2014/main" id="{F45EA6D5-A446-4838-9F15-7B8C46164CB3}"/>
              </a:ext>
            </a:extLst>
          </p:cNvPr>
          <p:cNvPicPr>
            <a:picLocks noChangeAspect="1"/>
          </p:cNvPicPr>
          <p:nvPr/>
        </p:nvPicPr>
        <p:blipFill>
          <a:blip r:embed="rId10"/>
          <a:stretch>
            <a:fillRect/>
          </a:stretch>
        </p:blipFill>
        <p:spPr>
          <a:xfrm>
            <a:off x="6325914" y="1596963"/>
            <a:ext cx="4285562" cy="1777058"/>
          </a:xfrm>
          <a:prstGeom prst="rect">
            <a:avLst/>
          </a:prstGeom>
        </p:spPr>
      </p:pic>
    </p:spTree>
    <p:extLst>
      <p:ext uri="{BB962C8B-B14F-4D97-AF65-F5344CB8AC3E}">
        <p14:creationId xmlns:p14="http://schemas.microsoft.com/office/powerpoint/2010/main" val="27560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7" y="-54011"/>
            <a:ext cx="506404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907867"/>
            <a:ext cx="3044698"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5" y="1909673"/>
            <a:ext cx="29370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975029216"/>
              </p:ext>
            </p:extLst>
          </p:nvPr>
        </p:nvGraphicFramePr>
        <p:xfrm>
          <a:off x="747563" y="2701980"/>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a:t>
                      </a:r>
                    </a:p>
                    <a:p>
                      <a:pPr marL="171450" indent="-171450">
                        <a:buFont typeface="Wingdings" panose="05000000000000000000" pitchFamily="2" charset="2"/>
                        <a:buChar char="v"/>
                      </a:pPr>
                      <a:r>
                        <a:rPr lang="en-US" sz="1800" b="1" dirty="0"/>
                        <a:t> best billing software for retail shop</a:t>
                      </a:r>
                    </a:p>
                    <a:p>
                      <a:pPr marL="171450" indent="-171450">
                        <a:buFont typeface="Wingdings" panose="05000000000000000000" pitchFamily="2" charset="2"/>
                        <a:buChar char="v"/>
                      </a:pPr>
                      <a:r>
                        <a:rPr lang="en-US" sz="1800" b="1" dirty="0"/>
                        <a:t> best retail billing software</a:t>
                      </a:r>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retail billing software</a:t>
                      </a:r>
                    </a:p>
                    <a:p>
                      <a:pPr marL="171450" indent="-171450">
                        <a:buFont typeface="Wingdings" panose="05000000000000000000" pitchFamily="2" charset="2"/>
                        <a:buChar char="v"/>
                      </a:pPr>
                      <a:r>
                        <a:rPr lang="en-IN" sz="1800" b="1" dirty="0"/>
                        <a:t> retail store billing software</a:t>
                      </a:r>
                    </a:p>
                    <a:p>
                      <a:pPr marL="171450" indent="-171450">
                        <a:buFont typeface="Wingdings" panose="05000000000000000000" pitchFamily="2" charset="2"/>
                        <a:buChar char="v"/>
                      </a:pPr>
                      <a:r>
                        <a:rPr lang="en-IN" sz="1800" b="1" dirty="0"/>
                        <a:t> gst billing software for retail</a:t>
                      </a:r>
                    </a:p>
                    <a:p>
                      <a:pPr marL="171450" indent="-171450">
                        <a:buFont typeface="Wingdings" panose="05000000000000000000" pitchFamily="2" charset="2"/>
                        <a:buChar char="v"/>
                      </a:pPr>
                      <a:r>
                        <a:rPr lang="en-IN" sz="1800" b="1" dirty="0"/>
                        <a:t> retail shop billing software</a:t>
                      </a:r>
                    </a:p>
                    <a:p>
                      <a:pPr marL="171450" indent="-171450">
                        <a:buFont typeface="Wingdings" panose="05000000000000000000" pitchFamily="2" charset="2"/>
                        <a:buChar char="v"/>
                      </a:pPr>
                      <a:r>
                        <a:rPr lang="en-IN" sz="1800" b="1" dirty="0"/>
                        <a:t> billing software for retail store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 free download</a:t>
                      </a:r>
                    </a:p>
                    <a:p>
                      <a:pPr marL="171450" indent="-171450">
                        <a:buFont typeface="Wingdings" panose="05000000000000000000" pitchFamily="2" charset="2"/>
                        <a:buChar char="v"/>
                      </a:pPr>
                      <a:r>
                        <a:rPr lang="en-US" sz="1800" b="1" dirty="0"/>
                        <a:t> billing software for retail shop </a:t>
                      </a:r>
                      <a:r>
                        <a:rPr lang="en-US" sz="1800" b="1" dirty="0" err="1"/>
                        <a:t>india</a:t>
                      </a:r>
                      <a:endParaRPr lang="en-IN" sz="1800" b="1" dirty="0"/>
                    </a:p>
                  </a:txBody>
                  <a:tcPr/>
                </a:tc>
                <a:extLst>
                  <a:ext uri="{0D108BD9-81ED-4DB2-BD59-A6C34878D82A}">
                    <a16:rowId xmlns:a16="http://schemas.microsoft.com/office/drawing/2014/main" val="2888021372"/>
                  </a:ext>
                </a:extLst>
              </a:tr>
            </a:tbl>
          </a:graphicData>
        </a:graphic>
      </p:graphicFrame>
      <p:sp>
        <p:nvSpPr>
          <p:cNvPr id="19" name="TextBox 14">
            <a:extLst>
              <a:ext uri="{FF2B5EF4-FFF2-40B4-BE49-F238E27FC236}">
                <a16:creationId xmlns:a16="http://schemas.microsoft.com/office/drawing/2014/main" id="{A77BD05E-5DB9-D689-FDEF-7CF56AC5F6CA}"/>
              </a:ext>
            </a:extLst>
          </p:cNvPr>
          <p:cNvSpPr txBox="1"/>
          <p:nvPr/>
        </p:nvSpPr>
        <p:spPr>
          <a:xfrm>
            <a:off x="545187" y="1197091"/>
            <a:ext cx="7397810"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u="sng" strike="noStrike" dirty="0">
                <a:solidFill>
                  <a:srgbClr val="1155CC"/>
                </a:solidFill>
                <a:effectLst/>
                <a:latin typeface="Poppins" panose="00000500000000000000" pitchFamily="2" charset="0"/>
                <a:cs typeface="Poppins" panose="00000500000000000000" pitchFamily="2" charset="0"/>
                <a:hlinkClick r:id="rId8"/>
              </a:rPr>
              <a:t>https://backlinko.com/tools/keyword</a:t>
            </a:r>
            <a:endParaRPr lang="en-IN" sz="1800" b="1" i="0" u="sng" strike="noStrike" dirty="0">
              <a:solidFill>
                <a:srgbClr val="1155CC"/>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832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8" y="-54011"/>
            <a:ext cx="5009452"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366199"/>
            <a:ext cx="3794800"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4" y="1368005"/>
            <a:ext cx="368717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54561860"/>
              </p:ext>
            </p:extLst>
          </p:nvPr>
        </p:nvGraphicFramePr>
        <p:xfrm>
          <a:off x="747563" y="2327977"/>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best billing software for restaurant</a:t>
                      </a:r>
                    </a:p>
                    <a:p>
                      <a:pPr marL="171450" indent="-171450">
                        <a:buFont typeface="Wingdings" panose="05000000000000000000" pitchFamily="2" charset="2"/>
                        <a:buChar char="v"/>
                      </a:pPr>
                      <a:r>
                        <a:rPr lang="nb-NO" sz="1800" b="1" dirty="0"/>
                        <a:t>best restaurant billing software</a:t>
                      </a:r>
                    </a:p>
                    <a:p>
                      <a:pPr marL="171450" indent="-171450">
                        <a:buFont typeface="Wingdings" panose="05000000000000000000" pitchFamily="2" charset="2"/>
                        <a:buChar char="v"/>
                      </a:pPr>
                      <a:r>
                        <a:rPr lang="nb-NO" sz="1800" b="1" dirty="0"/>
                        <a:t>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restaurant billing software</a:t>
                      </a:r>
                    </a:p>
                    <a:p>
                      <a:pPr marL="171450" indent="-171450">
                        <a:buFont typeface="Wingdings" panose="05000000000000000000" pitchFamily="2" charset="2"/>
                        <a:buChar char="v"/>
                      </a:pPr>
                      <a:r>
                        <a:rPr lang="en-IN" sz="1800" b="1" dirty="0"/>
                        <a:t>billing software for restaurant</a:t>
                      </a:r>
                    </a:p>
                    <a:p>
                      <a:pPr marL="171450" indent="-171450">
                        <a:buFont typeface="Wingdings" panose="05000000000000000000" pitchFamily="2" charset="2"/>
                        <a:buChar char="v"/>
                      </a:pPr>
                      <a:r>
                        <a:rPr lang="en-IN" sz="1800" b="1" dirty="0"/>
                        <a:t>bar and restaurant billing software</a:t>
                      </a:r>
                    </a:p>
                    <a:p>
                      <a:pPr marL="171450" indent="-171450">
                        <a:buFont typeface="Wingdings" panose="05000000000000000000" pitchFamily="2" charset="2"/>
                        <a:buChar char="v"/>
                      </a:pPr>
                      <a:r>
                        <a:rPr lang="en-IN" sz="1800" b="1" dirty="0"/>
                        <a:t>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restaurant billing software free download</a:t>
                      </a:r>
                    </a:p>
                    <a:p>
                      <a:pPr marL="171450" indent="-171450">
                        <a:buFont typeface="Wingdings" panose="05000000000000000000" pitchFamily="2" charset="2"/>
                        <a:buChar char="v"/>
                      </a:pPr>
                      <a:r>
                        <a:rPr lang="en-US" sz="1800" b="1" dirty="0"/>
                        <a:t>restaurant billing software price</a:t>
                      </a:r>
                    </a:p>
                    <a:p>
                      <a:pPr marL="171450" indent="-171450">
                        <a:buFont typeface="Wingdings" panose="05000000000000000000" pitchFamily="2" charset="2"/>
                        <a:buChar char="v"/>
                      </a:pPr>
                      <a:r>
                        <a:rPr lang="en-US" sz="1800" b="1" dirty="0"/>
                        <a:t>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4" name="Table 18">
            <a:extLst>
              <a:ext uri="{FF2B5EF4-FFF2-40B4-BE49-F238E27FC236}">
                <a16:creationId xmlns:a16="http://schemas.microsoft.com/office/drawing/2014/main" id="{37397462-9FDB-7977-2DF0-0A9F200C8B9D}"/>
              </a:ext>
            </a:extLst>
          </p:cNvPr>
          <p:cNvGraphicFramePr>
            <a:graphicFrameLocks noGrp="1"/>
          </p:cNvGraphicFramePr>
          <p:nvPr>
            <p:extLst>
              <p:ext uri="{D42A27DB-BD31-4B8C-83A1-F6EECF244321}">
                <p14:modId xmlns:p14="http://schemas.microsoft.com/office/powerpoint/2010/main" val="1546384823"/>
              </p:ext>
            </p:extLst>
          </p:nvPr>
        </p:nvGraphicFramePr>
        <p:xfrm>
          <a:off x="747563" y="2239515"/>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 best billing software for restaurant</a:t>
                      </a:r>
                    </a:p>
                    <a:p>
                      <a:pPr marL="171450" indent="-171450">
                        <a:buFont typeface="Wingdings" panose="05000000000000000000" pitchFamily="2" charset="2"/>
                        <a:buChar char="v"/>
                      </a:pPr>
                      <a:r>
                        <a:rPr lang="nb-NO" sz="1800" b="1" dirty="0"/>
                        <a:t> best restaurant billing software</a:t>
                      </a:r>
                    </a:p>
                    <a:p>
                      <a:pPr marL="171450" indent="-171450">
                        <a:buFont typeface="Wingdings" panose="05000000000000000000" pitchFamily="2" charset="2"/>
                        <a:buChar char="v"/>
                      </a:pPr>
                      <a:r>
                        <a:rPr lang="nb-NO" sz="1800" b="1" dirty="0"/>
                        <a:t> 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restaurant billing software</a:t>
                      </a:r>
                    </a:p>
                    <a:p>
                      <a:pPr marL="171450" indent="-171450">
                        <a:buFont typeface="Wingdings" panose="05000000000000000000" pitchFamily="2" charset="2"/>
                        <a:buChar char="v"/>
                      </a:pPr>
                      <a:r>
                        <a:rPr lang="en-IN" sz="1800" b="1" dirty="0"/>
                        <a:t> billing software for restaurant</a:t>
                      </a:r>
                    </a:p>
                    <a:p>
                      <a:pPr marL="171450" indent="-171450">
                        <a:buFont typeface="Wingdings" panose="05000000000000000000" pitchFamily="2" charset="2"/>
                        <a:buChar char="v"/>
                      </a:pPr>
                      <a:r>
                        <a:rPr lang="en-IN" sz="1800" b="1" dirty="0"/>
                        <a:t> bar and restaurant billing software</a:t>
                      </a:r>
                    </a:p>
                    <a:p>
                      <a:pPr marL="171450" indent="-171450">
                        <a:buFont typeface="Wingdings" panose="05000000000000000000" pitchFamily="2" charset="2"/>
                        <a:buChar char="v"/>
                      </a:pPr>
                      <a:r>
                        <a:rPr lang="en-IN" sz="1800" b="1" dirty="0"/>
                        <a:t> 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restaurant billing software free download</a:t>
                      </a:r>
                    </a:p>
                    <a:p>
                      <a:pPr marL="171450" indent="-171450">
                        <a:buFont typeface="Wingdings" panose="05000000000000000000" pitchFamily="2" charset="2"/>
                        <a:buChar char="v"/>
                      </a:pPr>
                      <a:r>
                        <a:rPr lang="en-US" sz="1800" b="1" dirty="0"/>
                        <a:t> restaurant billing software price</a:t>
                      </a:r>
                    </a:p>
                    <a:p>
                      <a:pPr marL="171450" indent="-171450">
                        <a:buFont typeface="Wingdings" panose="05000000000000000000" pitchFamily="2" charset="2"/>
                        <a:buChar char="v"/>
                      </a:pPr>
                      <a:r>
                        <a:rPr lang="en-US" sz="1800" b="1" dirty="0"/>
                        <a:t> 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284275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A78A6FFF-D34C-684F-2B48-5174B5F0C9B7}"/>
              </a:ext>
            </a:extLst>
          </p:cNvPr>
          <p:cNvSpPr txBox="1"/>
          <p:nvPr/>
        </p:nvSpPr>
        <p:spPr>
          <a:xfrm>
            <a:off x="545187" y="-54011"/>
            <a:ext cx="8011959"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Keywords Research</a:t>
            </a:r>
          </a:p>
        </p:txBody>
      </p:sp>
      <p:graphicFrame>
        <p:nvGraphicFramePr>
          <p:cNvPr id="9" name="Table 18">
            <a:extLst>
              <a:ext uri="{FF2B5EF4-FFF2-40B4-BE49-F238E27FC236}">
                <a16:creationId xmlns:a16="http://schemas.microsoft.com/office/drawing/2014/main" id="{2498CDF2-A559-208C-2BA5-E8A7B4277A1A}"/>
              </a:ext>
            </a:extLst>
          </p:cNvPr>
          <p:cNvGraphicFramePr>
            <a:graphicFrameLocks noGrp="1"/>
          </p:cNvGraphicFramePr>
          <p:nvPr>
            <p:extLst>
              <p:ext uri="{D42A27DB-BD31-4B8C-83A1-F6EECF244321}">
                <p14:modId xmlns:p14="http://schemas.microsoft.com/office/powerpoint/2010/main" val="2463400789"/>
              </p:ext>
            </p:extLst>
          </p:nvPr>
        </p:nvGraphicFramePr>
        <p:xfrm>
          <a:off x="1325132" y="3298063"/>
          <a:ext cx="7655095" cy="2321560"/>
        </p:xfrm>
        <a:graphic>
          <a:graphicData uri="http://schemas.openxmlformats.org/drawingml/2006/table">
            <a:tbl>
              <a:tblPr firstRow="1" bandRow="1">
                <a:tableStyleId>{073A0DAA-6AF3-43AB-8588-CEC1D06C72B9}</a:tableStyleId>
              </a:tblPr>
              <a:tblGrid>
                <a:gridCol w="2284050">
                  <a:extLst>
                    <a:ext uri="{9D8B030D-6E8A-4147-A177-3AD203B41FA5}">
                      <a16:colId xmlns:a16="http://schemas.microsoft.com/office/drawing/2014/main" val="1411361911"/>
                    </a:ext>
                  </a:extLst>
                </a:gridCol>
                <a:gridCol w="537104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533709">
                <a:tc>
                  <a:txBody>
                    <a:bodyPr/>
                    <a:lstStyle/>
                    <a:p>
                      <a:r>
                        <a:rPr lang="en-US" sz="1800" b="1" kern="1200" dirty="0">
                          <a:solidFill>
                            <a:schemeClr val="dk1"/>
                          </a:solidFill>
                          <a:latin typeface="+mn-lt"/>
                          <a:ea typeface="+mn-ea"/>
                          <a:cs typeface="+mn-cs"/>
                        </a:rPr>
                        <a:t>Commercial</a:t>
                      </a:r>
                      <a:endParaRPr lang="en-IN" sz="1800" b="1" kern="1200" dirty="0">
                        <a:solidFill>
                          <a:schemeClr val="dk1"/>
                        </a:solidFill>
                        <a:latin typeface="+mn-lt"/>
                        <a:ea typeface="+mn-ea"/>
                        <a:cs typeface="+mn-cs"/>
                      </a:endParaRPr>
                    </a:p>
                  </a:txBody>
                  <a:tcPr anchor="ctr"/>
                </a:tc>
                <a:tc>
                  <a:txBody>
                    <a:bodyPr/>
                    <a:lstStyle/>
                    <a:p>
                      <a:pPr marL="171450" indent="-171450">
                        <a:buFont typeface="Wingdings" panose="05000000000000000000" pitchFamily="2" charset="2"/>
                        <a:buChar char="v"/>
                      </a:pPr>
                      <a:r>
                        <a:rPr lang="en-US" sz="1800" b="1" kern="1200" dirty="0">
                          <a:solidFill>
                            <a:schemeClr val="dk1"/>
                          </a:solidFill>
                          <a:latin typeface="+mn-lt"/>
                          <a:ea typeface="+mn-ea"/>
                          <a:cs typeface="+mn-cs"/>
                        </a:rPr>
                        <a:t> best billing software for small businesses in India</a:t>
                      </a:r>
                      <a:endParaRPr lang="nb-NO" sz="1800" b="1" kern="1200" dirty="0">
                        <a:solidFill>
                          <a:schemeClr val="dk1"/>
                        </a:solidFill>
                        <a:latin typeface="+mn-lt"/>
                        <a:ea typeface="+mn-ea"/>
                        <a:cs typeface="+mn-cs"/>
                      </a:endParaRPr>
                    </a:p>
                    <a:p>
                      <a:pPr marL="171450" indent="-171450">
                        <a:buFont typeface="Wingdings" panose="05000000000000000000" pitchFamily="2" charset="2"/>
                        <a:buChar char="v"/>
                      </a:pPr>
                      <a:r>
                        <a:rPr lang="en-US" sz="1800" b="1" kern="1200" dirty="0">
                          <a:solidFill>
                            <a:schemeClr val="dk1"/>
                          </a:solidFill>
                          <a:latin typeface="+mn-lt"/>
                          <a:ea typeface="+mn-ea"/>
                          <a:cs typeface="+mn-cs"/>
                        </a:rPr>
                        <a:t> Top invoicing software with inventory management</a:t>
                      </a:r>
                    </a:p>
                  </a:txBody>
                  <a:tcPr/>
                </a:tc>
                <a:extLst>
                  <a:ext uri="{0D108BD9-81ED-4DB2-BD59-A6C34878D82A}">
                    <a16:rowId xmlns:a16="http://schemas.microsoft.com/office/drawing/2014/main" val="1985535785"/>
                  </a:ext>
                </a:extLst>
              </a:tr>
              <a:tr h="150207">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billing software</a:t>
                      </a:r>
                    </a:p>
                    <a:p>
                      <a:pPr marL="171450" indent="-171450">
                        <a:buFont typeface="Wingdings" panose="05000000000000000000" pitchFamily="2" charset="2"/>
                        <a:buChar char="v"/>
                      </a:pPr>
                      <a:r>
                        <a:rPr lang="en-IN" sz="1800" b="1" dirty="0"/>
                        <a:t> gst billing software</a:t>
                      </a:r>
                    </a:p>
                    <a:p>
                      <a:pPr marL="171450" indent="-171450">
                        <a:buFont typeface="Wingdings" panose="05000000000000000000" pitchFamily="2" charset="2"/>
                        <a:buChar char="v"/>
                      </a:pPr>
                      <a:r>
                        <a:rPr lang="en-IN" sz="1800" b="1" dirty="0"/>
                        <a:t> Invoicing software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Free gst billing software download</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0" name="Table 10">
            <a:extLst>
              <a:ext uri="{FF2B5EF4-FFF2-40B4-BE49-F238E27FC236}">
                <a16:creationId xmlns:a16="http://schemas.microsoft.com/office/drawing/2014/main" id="{66E8F69A-C819-1558-B734-C49B2CAD778A}"/>
              </a:ext>
            </a:extLst>
          </p:cNvPr>
          <p:cNvGraphicFramePr>
            <a:graphicFrameLocks noGrp="1"/>
          </p:cNvGraphicFramePr>
          <p:nvPr>
            <p:extLst>
              <p:ext uri="{D42A27DB-BD31-4B8C-83A1-F6EECF244321}">
                <p14:modId xmlns:p14="http://schemas.microsoft.com/office/powerpoint/2010/main" val="3004968445"/>
              </p:ext>
            </p:extLst>
          </p:nvPr>
        </p:nvGraphicFramePr>
        <p:xfrm>
          <a:off x="1325132" y="1285108"/>
          <a:ext cx="2620790" cy="1310640"/>
        </p:xfrm>
        <a:graphic>
          <a:graphicData uri="http://schemas.openxmlformats.org/drawingml/2006/table">
            <a:tbl>
              <a:tblPr firstRow="1" bandRow="1">
                <a:tableStyleId>{073A0DAA-6AF3-43AB-8588-CEC1D06C72B9}</a:tableStyleId>
              </a:tblPr>
              <a:tblGrid>
                <a:gridCol w="2620790">
                  <a:extLst>
                    <a:ext uri="{9D8B030D-6E8A-4147-A177-3AD203B41FA5}">
                      <a16:colId xmlns:a16="http://schemas.microsoft.com/office/drawing/2014/main" val="3098782832"/>
                    </a:ext>
                  </a:extLst>
                </a:gridCol>
              </a:tblGrid>
              <a:tr h="370840">
                <a:tc>
                  <a:txBody>
                    <a:bodyPr/>
                    <a:lstStyle/>
                    <a:p>
                      <a:r>
                        <a:rPr lang="en-US" sz="2000" dirty="0"/>
                        <a:t>Competitors (Organic)</a:t>
                      </a:r>
                      <a:endParaRPr lang="en-IN" sz="2000" dirty="0"/>
                    </a:p>
                  </a:txBody>
                  <a:tcPr/>
                </a:tc>
                <a:extLst>
                  <a:ext uri="{0D108BD9-81ED-4DB2-BD59-A6C34878D82A}">
                    <a16:rowId xmlns:a16="http://schemas.microsoft.com/office/drawing/2014/main" val="4010830546"/>
                  </a:ext>
                </a:extLst>
              </a:tr>
              <a:tr h="370840">
                <a:tc>
                  <a:txBody>
                    <a:bodyPr/>
                    <a:lstStyle/>
                    <a:p>
                      <a:pPr marL="285750" indent="-285750">
                        <a:buFont typeface="Wingdings" panose="05000000000000000000" pitchFamily="2" charset="2"/>
                        <a:buChar char="v"/>
                      </a:pPr>
                      <a:r>
                        <a:rPr lang="en-US" sz="1800" b="1" dirty="0"/>
                        <a:t>Tally Solutions</a:t>
                      </a:r>
                    </a:p>
                    <a:p>
                      <a:pPr marL="285750" indent="-285750">
                        <a:buFont typeface="Wingdings" panose="05000000000000000000" pitchFamily="2" charset="2"/>
                        <a:buChar char="v"/>
                      </a:pPr>
                      <a:r>
                        <a:rPr lang="en-US" sz="1800" b="1" dirty="0"/>
                        <a:t>Vyapar</a:t>
                      </a:r>
                    </a:p>
                    <a:p>
                      <a:pPr marL="285750" indent="-285750">
                        <a:buFont typeface="Wingdings" panose="05000000000000000000" pitchFamily="2" charset="2"/>
                        <a:buChar char="v"/>
                      </a:pPr>
                      <a:r>
                        <a:rPr lang="en-US" sz="1800" b="1" dirty="0"/>
                        <a:t>myBillBook</a:t>
                      </a:r>
                      <a:endParaRPr lang="en-IN" sz="1800" b="1" dirty="0"/>
                    </a:p>
                  </a:txBody>
                  <a:tcPr anchor="ctr"/>
                </a:tc>
                <a:extLst>
                  <a:ext uri="{0D108BD9-81ED-4DB2-BD59-A6C34878D82A}">
                    <a16:rowId xmlns:a16="http://schemas.microsoft.com/office/drawing/2014/main" val="2274084775"/>
                  </a:ext>
                </a:extLst>
              </a:tr>
            </a:tbl>
          </a:graphicData>
        </a:graphic>
      </p:graphicFrame>
    </p:spTree>
    <p:extLst>
      <p:ext uri="{BB962C8B-B14F-4D97-AF65-F5344CB8AC3E}">
        <p14:creationId xmlns:p14="http://schemas.microsoft.com/office/powerpoint/2010/main" val="248075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555081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Strategies</a:t>
            </a:r>
          </a:p>
        </p:txBody>
      </p:sp>
      <p:grpSp>
        <p:nvGrpSpPr>
          <p:cNvPr id="10" name="Group 4">
            <a:extLst>
              <a:ext uri="{FF2B5EF4-FFF2-40B4-BE49-F238E27FC236}">
                <a16:creationId xmlns:a16="http://schemas.microsoft.com/office/drawing/2014/main" id="{EEBF2FED-894A-D6D1-F05C-9638E3ACC7F1}"/>
              </a:ext>
            </a:extLst>
          </p:cNvPr>
          <p:cNvGrpSpPr/>
          <p:nvPr/>
        </p:nvGrpSpPr>
        <p:grpSpPr>
          <a:xfrm>
            <a:off x="545187" y="1375277"/>
            <a:ext cx="11038661" cy="4380153"/>
            <a:chOff x="0" y="-47625"/>
            <a:chExt cx="2186727" cy="593463"/>
          </a:xfrm>
        </p:grpSpPr>
        <p:sp>
          <p:nvSpPr>
            <p:cNvPr id="11" name="Freeform 5">
              <a:extLst>
                <a:ext uri="{FF2B5EF4-FFF2-40B4-BE49-F238E27FC236}">
                  <a16:creationId xmlns:a16="http://schemas.microsoft.com/office/drawing/2014/main" id="{4DB15B33-6132-B1E2-1F69-A5409DD10EE5}"/>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2FF736B-E2DE-9C1B-2C43-CE596316CFC0}"/>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14">
            <a:extLst>
              <a:ext uri="{FF2B5EF4-FFF2-40B4-BE49-F238E27FC236}">
                <a16:creationId xmlns:a16="http://schemas.microsoft.com/office/drawing/2014/main" id="{178D893A-6C1F-CD4B-DB8C-7D911EC6FC9B}"/>
              </a:ext>
            </a:extLst>
          </p:cNvPr>
          <p:cNvSpPr txBox="1"/>
          <p:nvPr/>
        </p:nvSpPr>
        <p:spPr>
          <a:xfrm>
            <a:off x="746423" y="1657449"/>
            <a:ext cx="10636188" cy="4097981"/>
          </a:xfrm>
          <a:prstGeom prst="rect">
            <a:avLst/>
          </a:prstGeom>
        </p:spPr>
        <p:txBody>
          <a:bodyPr wrap="square" lIns="0" tIns="0" rIns="0" bIns="0" rtlCol="0" anchor="t">
            <a:spAutoFit/>
          </a:bodyPr>
          <a:lstStyle/>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Competitors offer comprehensive business management with features like GST billing, invoicing, inventory management and e-way billing.</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Emphasizing user-friendly interface for small businesses to diverse business needs.</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publish blogs, tutorials, case studies and active presence on social media platforms to engage and educate the potential users and to improve SEO rankings. </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Collaborates with industry association and participates in events to increase brand visibility.</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offer extensive customer support, training programs, certification courses and FAQ to assist users.</a:t>
            </a:r>
          </a:p>
        </p:txBody>
      </p:sp>
    </p:spTree>
    <p:extLst>
      <p:ext uri="{BB962C8B-B14F-4D97-AF65-F5344CB8AC3E}">
        <p14:creationId xmlns:p14="http://schemas.microsoft.com/office/powerpoint/2010/main" val="689033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997041"/>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823559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On-Page SEO Optimization Audit</a:t>
            </a:r>
          </a:p>
        </p:txBody>
      </p:sp>
      <p:grpSp>
        <p:nvGrpSpPr>
          <p:cNvPr id="9" name="Group 4">
            <a:extLst>
              <a:ext uri="{FF2B5EF4-FFF2-40B4-BE49-F238E27FC236}">
                <a16:creationId xmlns:a16="http://schemas.microsoft.com/office/drawing/2014/main" id="{1FC319B5-B7DB-04FA-0511-61E0828C107B}"/>
              </a:ext>
            </a:extLst>
          </p:cNvPr>
          <p:cNvGrpSpPr/>
          <p:nvPr/>
        </p:nvGrpSpPr>
        <p:grpSpPr>
          <a:xfrm>
            <a:off x="605775" y="2085888"/>
            <a:ext cx="7798869" cy="1411783"/>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761457" y="2575885"/>
            <a:ext cx="7643187" cy="78803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https://justbilling.in/retail-billing-software/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9"/>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449496" y="2085888"/>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4" name="TextBox 6">
            <a:extLst>
              <a:ext uri="{FF2B5EF4-FFF2-40B4-BE49-F238E27FC236}">
                <a16:creationId xmlns:a16="http://schemas.microsoft.com/office/drawing/2014/main" id="{1A901657-B252-DE60-6DCC-2A7426205C4B}"/>
              </a:ext>
            </a:extLst>
          </p:cNvPr>
          <p:cNvSpPr txBox="1"/>
          <p:nvPr/>
        </p:nvSpPr>
        <p:spPr>
          <a:xfrm>
            <a:off x="605775" y="1021734"/>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latin typeface="Poppins" panose="00000500000000000000" pitchFamily="2" charset="0"/>
                <a:ea typeface="Times New Roman" panose="02020603050405020304" pitchFamily="18" charset="0"/>
                <a:cs typeface="Poppins" panose="00000500000000000000" pitchFamily="2" charset="0"/>
              </a:rPr>
              <a:t>O</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nline Tools Used: SEO Meta Extension and SEO Analyzer </a:t>
            </a: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SEO Analyzer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
        <p:nvSpPr>
          <p:cNvPr id="15" name="TextBox 14">
            <a:extLst>
              <a:ext uri="{FF2B5EF4-FFF2-40B4-BE49-F238E27FC236}">
                <a16:creationId xmlns:a16="http://schemas.microsoft.com/office/drawing/2014/main" id="{8E83D4B0-176A-6126-DBD7-29423F26B090}"/>
              </a:ext>
            </a:extLst>
          </p:cNvPr>
          <p:cNvSpPr txBox="1"/>
          <p:nvPr/>
        </p:nvSpPr>
        <p:spPr>
          <a:xfrm>
            <a:off x="981581" y="3692475"/>
            <a:ext cx="5404307" cy="2722284"/>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ea typeface="Aileron"/>
                <a:cs typeface="Aileron"/>
                <a:sym typeface="Aileron"/>
              </a:rPr>
              <a:t>On-Page SEO Optimization Audit Includes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Title Tags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Meta Descriptions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Keywords Usage</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Internal/External linking</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Image Optimization</a:t>
            </a:r>
          </a:p>
        </p:txBody>
      </p:sp>
    </p:spTree>
    <p:extLst>
      <p:ext uri="{BB962C8B-B14F-4D97-AF65-F5344CB8AC3E}">
        <p14:creationId xmlns:p14="http://schemas.microsoft.com/office/powerpoint/2010/main" val="157059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87647" y="141241"/>
            <a:ext cx="43596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Table of Contents</a:t>
            </a:r>
          </a:p>
        </p:txBody>
      </p:sp>
      <p:sp>
        <p:nvSpPr>
          <p:cNvPr id="20" name="TextBox 14">
            <a:extLst>
              <a:ext uri="{FF2B5EF4-FFF2-40B4-BE49-F238E27FC236}">
                <a16:creationId xmlns:a16="http://schemas.microsoft.com/office/drawing/2014/main" id="{4600125F-6E0C-3A15-811E-4C342035603B}"/>
              </a:ext>
            </a:extLst>
          </p:cNvPr>
          <p:cNvSpPr txBox="1"/>
          <p:nvPr/>
        </p:nvSpPr>
        <p:spPr>
          <a:xfrm>
            <a:off x="750662" y="1644116"/>
            <a:ext cx="5345338" cy="4342856"/>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Objective</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Company and it’s description</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Tasks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Initial Audit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Keyword Research</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On-Page SEO Optimization Audit</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Technical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Content Strategy</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SEO Strategy and 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545187" y="-54011"/>
            <a:ext cx="1048220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1204083325"/>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173 </a:t>
                      </a:r>
                      <a:r>
                        <a:rPr lang="en-US" sz="1400" b="1" kern="1200" dirty="0">
                          <a:solidFill>
                            <a:schemeClr val="dk1"/>
                          </a:solidFill>
                          <a:latin typeface="+mn-lt"/>
                          <a:ea typeface="+mn-ea"/>
                          <a:cs typeface="+mn-cs"/>
                        </a:rPr>
                        <a:t>characters. Most search engines will truncate meta description to 160 characters. Just Billing Retail Invoicing &amp; Billing App provides a faster billing experience for retailers &amp; Business owners. All-in-one tools for smooth Retail operations for invoicing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Retail Billing Software, Enhance Customer Experience: Retail Billing Software, Reliable Retail Billing Solutions,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42 images found where as 1 image didn’t have an alt attribute and 40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332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71 characters which is not within the acceptable range.</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Just Billing Retail Invoicing &amp; Billing Software: Simplify transactions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Graphic 12" descr="Close with solid fill">
            <a:extLst>
              <a:ext uri="{FF2B5EF4-FFF2-40B4-BE49-F238E27FC236}">
                <a16:creationId xmlns:a16="http://schemas.microsoft.com/office/drawing/2014/main" id="{CA854F4D-1981-178E-8A08-C85F1D7D99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1859" y="2254330"/>
            <a:ext cx="457200" cy="457200"/>
          </a:xfrm>
          <a:prstGeom prst="rect">
            <a:avLst/>
          </a:prstGeom>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0661" y="1632441"/>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4722" y="4242389"/>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3786" y="4789782"/>
            <a:ext cx="457200" cy="457200"/>
          </a:xfrm>
          <a:prstGeom prst="rect">
            <a:avLst/>
          </a:prstGeom>
        </p:spPr>
      </p:pic>
      <p:pic>
        <p:nvPicPr>
          <p:cNvPr id="24" name="Graphic 23" descr="Close with solid fill">
            <a:extLst>
              <a:ext uri="{FF2B5EF4-FFF2-40B4-BE49-F238E27FC236}">
                <a16:creationId xmlns:a16="http://schemas.microsoft.com/office/drawing/2014/main" id="{A47AD18C-CF54-7271-B12B-B62ECC66DF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0041" y="5928895"/>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5517" y="544695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5724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213453" y="-160406"/>
            <a:ext cx="1176509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358876078"/>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159 </a:t>
                      </a:r>
                      <a:r>
                        <a:rPr lang="en-US" sz="1400" b="1" kern="1200" dirty="0">
                          <a:solidFill>
                            <a:schemeClr val="dk1"/>
                          </a:solidFill>
                          <a:latin typeface="+mn-lt"/>
                          <a:ea typeface="+mn-ea"/>
                          <a:cs typeface="+mn-cs"/>
                        </a:rPr>
                        <a:t>characters which is good. </a:t>
                      </a:r>
                    </a:p>
                    <a:p>
                      <a:pPr algn="l"/>
                      <a:r>
                        <a:rPr lang="en-US" sz="1400" b="1" kern="1200" dirty="0">
                          <a:solidFill>
                            <a:schemeClr val="dk1"/>
                          </a:solidFill>
                          <a:latin typeface="+mn-lt"/>
                          <a:ea typeface="+mn-ea"/>
                          <a:cs typeface="+mn-cs"/>
                        </a:rPr>
                        <a:t>Just Billing Restaurant POS software to manage your restaurant billing, inventory. Are you planning to start one, take a look at how Just Billing can help you.</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Restaurant Billing Software, Streamline your Restaurant's Operations, Upgrade to JustBilling POS,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39 images found where as 1 image didn’t have an alt attribute and 37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330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55 characters which is good.</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Just Billing Restaurant POS Billing &amp; Management System</a:t>
                      </a: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1643750"/>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90" y="4239442"/>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4779019"/>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45756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84BAE534-CA7E-5ED6-479B-49F0E0533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235031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62E9E897-D282-3593-1BC7-87222B0986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99735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61887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19868"/>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9" name="Group 4">
            <a:extLst>
              <a:ext uri="{FF2B5EF4-FFF2-40B4-BE49-F238E27FC236}">
                <a16:creationId xmlns:a16="http://schemas.microsoft.com/office/drawing/2014/main" id="{1FC319B5-B7DB-04FA-0511-61E0828C107B}"/>
              </a:ext>
            </a:extLst>
          </p:cNvPr>
          <p:cNvGrpSpPr/>
          <p:nvPr/>
        </p:nvGrpSpPr>
        <p:grpSpPr>
          <a:xfrm>
            <a:off x="753907" y="1267905"/>
            <a:ext cx="7773950" cy="1967530"/>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909588" y="1897800"/>
            <a:ext cx="7468143"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Home Page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hlinkClick r:id="rId9"/>
              </a:rPr>
              <a:t>https://justbilling.in/retail-billing-software/</a:t>
            </a:r>
            <a:endPar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0"/>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304747" y="1376092"/>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5" name="TextBox 14">
            <a:extLst>
              <a:ext uri="{FF2B5EF4-FFF2-40B4-BE49-F238E27FC236}">
                <a16:creationId xmlns:a16="http://schemas.microsoft.com/office/drawing/2014/main" id="{8E83D4B0-176A-6126-DBD7-29423F26B090}"/>
              </a:ext>
            </a:extLst>
          </p:cNvPr>
          <p:cNvSpPr txBox="1"/>
          <p:nvPr/>
        </p:nvSpPr>
        <p:spPr>
          <a:xfrm>
            <a:off x="868541" y="3974598"/>
            <a:ext cx="4055385" cy="1798954"/>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Audit Includes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Page Speed</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Mobile Friendliness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lang="en-US" sz="2000" b="1" dirty="0">
                <a:solidFill>
                  <a:srgbClr val="FFFFFF"/>
                </a:solidFill>
                <a:latin typeface="Aileron"/>
                <a:ea typeface="Aileron"/>
                <a:cs typeface="Aileron"/>
                <a:sym typeface="Aileron"/>
              </a:rPr>
              <a:t>Broken Links</a:t>
            </a:r>
            <a:endPar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endParaRPr>
          </a:p>
        </p:txBody>
      </p:sp>
      <p:sp>
        <p:nvSpPr>
          <p:cNvPr id="16" name="TextBox 8">
            <a:extLst>
              <a:ext uri="{FF2B5EF4-FFF2-40B4-BE49-F238E27FC236}">
                <a16:creationId xmlns:a16="http://schemas.microsoft.com/office/drawing/2014/main" id="{C6D03A01-1A4A-F894-372E-6707783444AD}"/>
              </a:ext>
            </a:extLst>
          </p:cNvPr>
          <p:cNvSpPr txBox="1"/>
          <p:nvPr/>
        </p:nvSpPr>
        <p:spPr>
          <a:xfrm>
            <a:off x="605775" y="-82900"/>
            <a:ext cx="35922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a:t>
            </a:r>
          </a:p>
        </p:txBody>
      </p:sp>
      <p:grpSp>
        <p:nvGrpSpPr>
          <p:cNvPr id="20" name="Group 4">
            <a:extLst>
              <a:ext uri="{FF2B5EF4-FFF2-40B4-BE49-F238E27FC236}">
                <a16:creationId xmlns:a16="http://schemas.microsoft.com/office/drawing/2014/main" id="{287C36D8-FF6C-2527-9579-1B3CF0C02388}"/>
              </a:ext>
            </a:extLst>
          </p:cNvPr>
          <p:cNvGrpSpPr/>
          <p:nvPr/>
        </p:nvGrpSpPr>
        <p:grpSpPr>
          <a:xfrm>
            <a:off x="4977193" y="3865330"/>
            <a:ext cx="6742029" cy="2139199"/>
            <a:chOff x="0" y="0"/>
            <a:chExt cx="2186727" cy="545838"/>
          </a:xfrm>
        </p:grpSpPr>
        <p:sp>
          <p:nvSpPr>
            <p:cNvPr id="21" name="Freeform 5">
              <a:extLst>
                <a:ext uri="{FF2B5EF4-FFF2-40B4-BE49-F238E27FC236}">
                  <a16:creationId xmlns:a16="http://schemas.microsoft.com/office/drawing/2014/main" id="{2C3E6919-57AD-116B-1FA6-D37828546BF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22CED29C-C6A9-0DB8-56CE-B90560AEE03C}"/>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2E3AFF24-1E57-DE7D-23B7-69862C4C86E3}"/>
              </a:ext>
            </a:extLst>
          </p:cNvPr>
          <p:cNvSpPr txBox="1"/>
          <p:nvPr/>
        </p:nvSpPr>
        <p:spPr>
          <a:xfrm>
            <a:off x="5132876" y="4570017"/>
            <a:ext cx="6586346" cy="1203535"/>
          </a:xfrm>
          <a:prstGeom prst="rect">
            <a:avLst/>
          </a:prstGeom>
        </p:spPr>
        <p:txBody>
          <a:bodyPr wrap="square" lIns="0" tIns="0" rIns="0" bIns="0" rtlCol="0" anchor="t">
            <a:spAutoFit/>
          </a:bodyPr>
          <a:lstStyle/>
          <a:p>
            <a:pPr algn="just">
              <a:lnSpc>
                <a:spcPct val="150000"/>
              </a:lnSpc>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Page Speed Insights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1"/>
              </a:rPr>
              <a:t>https://pagespeed.web.dev/</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Responsive Design Checker - </a:t>
            </a:r>
            <a:r>
              <a:rPr lang="en-IN" b="1" dirty="0">
                <a:solidFill>
                  <a:srgbClr val="1F497D"/>
                </a:solidFill>
                <a:latin typeface="Calibri"/>
                <a:ea typeface="Times New Roman" panose="02020603050405020304" pitchFamily="18" charset="0"/>
                <a:hlinkClick r:id="rId12"/>
              </a:rPr>
              <a:t>https://responsivedesignchecker.com/</a:t>
            </a:r>
            <a:endParaRPr lang="en-IN" b="1" dirty="0">
              <a:solidFill>
                <a:srgbClr val="1F497D"/>
              </a:solidFill>
              <a:latin typeface="Calibri"/>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Deadline Checker - </a:t>
            </a:r>
            <a:r>
              <a:rPr lang="en-IN" b="1" dirty="0">
                <a:solidFill>
                  <a:srgbClr val="1F497D"/>
                </a:solidFill>
                <a:latin typeface="Calibri"/>
                <a:ea typeface="Times New Roman" panose="02020603050405020304" pitchFamily="18" charset="0"/>
                <a:hlinkClick r:id="rId13"/>
              </a:rPr>
              <a:t>https://www.deadlinkchecker.com/</a:t>
            </a:r>
            <a:endParaRPr lang="en-IN" b="1" dirty="0">
              <a:solidFill>
                <a:srgbClr val="1F497D"/>
              </a:solidFill>
              <a:latin typeface="Calibri"/>
              <a:ea typeface="Times New Roman" panose="02020603050405020304" pitchFamily="18" charset="0"/>
            </a:endParaRPr>
          </a:p>
        </p:txBody>
      </p:sp>
      <p:sp>
        <p:nvSpPr>
          <p:cNvPr id="24" name="TextBox 6">
            <a:extLst>
              <a:ext uri="{FF2B5EF4-FFF2-40B4-BE49-F238E27FC236}">
                <a16:creationId xmlns:a16="http://schemas.microsoft.com/office/drawing/2014/main" id="{A8B7FFF3-C7E9-8BE3-21FF-50B7FA5CDFB6}"/>
              </a:ext>
            </a:extLst>
          </p:cNvPr>
          <p:cNvSpPr txBox="1"/>
          <p:nvPr/>
        </p:nvSpPr>
        <p:spPr>
          <a:xfrm>
            <a:off x="7045524" y="3967349"/>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Online Tools Used</a:t>
            </a:r>
          </a:p>
        </p:txBody>
      </p:sp>
    </p:spTree>
    <p:extLst>
      <p:ext uri="{BB962C8B-B14F-4D97-AF65-F5344CB8AC3E}">
        <p14:creationId xmlns:p14="http://schemas.microsoft.com/office/powerpoint/2010/main" val="384525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66705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6"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29553" y="358406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358792" y="2342502"/>
            <a:ext cx="1190246" cy="1149761"/>
          </a:xfrm>
          <a:prstGeom prst="rect">
            <a:avLst/>
          </a:prstGeom>
        </p:spPr>
      </p:pic>
    </p:spTree>
    <p:extLst>
      <p:ext uri="{BB962C8B-B14F-4D97-AF65-F5344CB8AC3E}">
        <p14:creationId xmlns:p14="http://schemas.microsoft.com/office/powerpoint/2010/main" val="165305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79157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4779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4960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7" y="2095404"/>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08919" y="2133219"/>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558128" y="3449770"/>
            <a:ext cx="8791575" cy="3000375"/>
          </a:xfrm>
          <a:prstGeom prst="rect">
            <a:avLst/>
          </a:prstGeom>
        </p:spPr>
      </p:pic>
    </p:spTree>
    <p:extLst>
      <p:ext uri="{BB962C8B-B14F-4D97-AF65-F5344CB8AC3E}">
        <p14:creationId xmlns:p14="http://schemas.microsoft.com/office/powerpoint/2010/main" val="333410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45186" y="1202919"/>
            <a:ext cx="4690831"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53854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25611" y="207296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B5B9995-EEC7-B36A-81D1-83A0408FCE33}"/>
              </a:ext>
            </a:extLst>
          </p:cNvPr>
          <p:cNvSpPr txBox="1"/>
          <p:nvPr/>
        </p:nvSpPr>
        <p:spPr>
          <a:xfrm>
            <a:off x="440222" y="-90168"/>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pic>
        <p:nvPicPr>
          <p:cNvPr id="9" name="Picture 8">
            <a:extLst>
              <a:ext uri="{FF2B5EF4-FFF2-40B4-BE49-F238E27FC236}">
                <a16:creationId xmlns:a16="http://schemas.microsoft.com/office/drawing/2014/main" id="{31103727-D89A-0A3D-1CAD-2F76D84D5E56}"/>
              </a:ext>
            </a:extLst>
          </p:cNvPr>
          <p:cNvPicPr>
            <a:picLocks noChangeAspect="1"/>
          </p:cNvPicPr>
          <p:nvPr/>
        </p:nvPicPr>
        <p:blipFill>
          <a:blip r:embed="rId8"/>
          <a:stretch>
            <a:fillRect/>
          </a:stretch>
        </p:blipFill>
        <p:spPr>
          <a:xfrm>
            <a:off x="5296166" y="2103673"/>
            <a:ext cx="1276350" cy="1323975"/>
          </a:xfrm>
          <a:prstGeom prst="rect">
            <a:avLst/>
          </a:prstGeom>
        </p:spPr>
      </p:pic>
      <p:pic>
        <p:nvPicPr>
          <p:cNvPr id="22" name="Picture 21">
            <a:extLst>
              <a:ext uri="{FF2B5EF4-FFF2-40B4-BE49-F238E27FC236}">
                <a16:creationId xmlns:a16="http://schemas.microsoft.com/office/drawing/2014/main" id="{723B8027-7F65-5B23-560A-BEE0AFF9F0BA}"/>
              </a:ext>
            </a:extLst>
          </p:cNvPr>
          <p:cNvPicPr>
            <a:picLocks noChangeAspect="1"/>
          </p:cNvPicPr>
          <p:nvPr/>
        </p:nvPicPr>
        <p:blipFill>
          <a:blip r:embed="rId9"/>
          <a:stretch>
            <a:fillRect/>
          </a:stretch>
        </p:blipFill>
        <p:spPr>
          <a:xfrm>
            <a:off x="1586703" y="3557825"/>
            <a:ext cx="8829675" cy="2895600"/>
          </a:xfrm>
          <a:prstGeom prst="rect">
            <a:avLst/>
          </a:prstGeom>
        </p:spPr>
      </p:pic>
    </p:spTree>
    <p:extLst>
      <p:ext uri="{BB962C8B-B14F-4D97-AF65-F5344CB8AC3E}">
        <p14:creationId xmlns:p14="http://schemas.microsoft.com/office/powerpoint/2010/main" val="236522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460723" y="-105514"/>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412027"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3043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FA4FFB16-2783-16EF-A9C0-DF48381BF7D1}"/>
              </a:ext>
            </a:extLst>
          </p:cNvPr>
          <p:cNvPicPr>
            <a:picLocks noChangeAspect="1"/>
          </p:cNvPicPr>
          <p:nvPr/>
        </p:nvPicPr>
        <p:blipFill>
          <a:blip r:embed="rId8"/>
          <a:stretch>
            <a:fillRect/>
          </a:stretch>
        </p:blipFill>
        <p:spPr>
          <a:xfrm>
            <a:off x="5429250" y="2161268"/>
            <a:ext cx="1333500" cy="1343025"/>
          </a:xfrm>
          <a:prstGeom prst="rect">
            <a:avLst/>
          </a:prstGeom>
        </p:spPr>
      </p:pic>
      <p:grpSp>
        <p:nvGrpSpPr>
          <p:cNvPr id="20" name="Group 4">
            <a:extLst>
              <a:ext uri="{FF2B5EF4-FFF2-40B4-BE49-F238E27FC236}">
                <a16:creationId xmlns:a16="http://schemas.microsoft.com/office/drawing/2014/main" id="{E408A7A7-CFFB-076B-1847-9C5A84D84505}"/>
              </a:ext>
            </a:extLst>
          </p:cNvPr>
          <p:cNvGrpSpPr/>
          <p:nvPr/>
        </p:nvGrpSpPr>
        <p:grpSpPr>
          <a:xfrm>
            <a:off x="545186" y="2107876"/>
            <a:ext cx="10817461" cy="4510637"/>
            <a:chOff x="0" y="0"/>
            <a:chExt cx="2186727" cy="545838"/>
          </a:xfrm>
        </p:grpSpPr>
        <p:sp>
          <p:nvSpPr>
            <p:cNvPr id="22" name="Freeform 5">
              <a:extLst>
                <a:ext uri="{FF2B5EF4-FFF2-40B4-BE49-F238E27FC236}">
                  <a16:creationId xmlns:a16="http://schemas.microsoft.com/office/drawing/2014/main" id="{1FEE596B-0684-0191-B304-25D0EB5F3FE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6">
              <a:extLst>
                <a:ext uri="{FF2B5EF4-FFF2-40B4-BE49-F238E27FC236}">
                  <a16:creationId xmlns:a16="http://schemas.microsoft.com/office/drawing/2014/main" id="{C4C13CB5-3A31-BF19-C0FB-5463526F0057}"/>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4" name="Picture 23">
            <a:extLst>
              <a:ext uri="{FF2B5EF4-FFF2-40B4-BE49-F238E27FC236}">
                <a16:creationId xmlns:a16="http://schemas.microsoft.com/office/drawing/2014/main" id="{06E84042-DD70-E00E-084C-97C7BD986137}"/>
              </a:ext>
            </a:extLst>
          </p:cNvPr>
          <p:cNvPicPr>
            <a:picLocks noChangeAspect="1"/>
          </p:cNvPicPr>
          <p:nvPr/>
        </p:nvPicPr>
        <p:blipFill>
          <a:blip r:embed="rId8"/>
          <a:stretch>
            <a:fillRect/>
          </a:stretch>
        </p:blipFill>
        <p:spPr>
          <a:xfrm>
            <a:off x="5287166" y="2161268"/>
            <a:ext cx="1333500" cy="1343025"/>
          </a:xfrm>
          <a:prstGeom prst="rect">
            <a:avLst/>
          </a:prstGeom>
        </p:spPr>
      </p:pic>
      <p:pic>
        <p:nvPicPr>
          <p:cNvPr id="25" name="Picture 24">
            <a:extLst>
              <a:ext uri="{FF2B5EF4-FFF2-40B4-BE49-F238E27FC236}">
                <a16:creationId xmlns:a16="http://schemas.microsoft.com/office/drawing/2014/main" id="{5AEB6203-66FC-EC00-A515-02A02F2EDECA}"/>
              </a:ext>
            </a:extLst>
          </p:cNvPr>
          <p:cNvPicPr>
            <a:picLocks noChangeAspect="1"/>
          </p:cNvPicPr>
          <p:nvPr/>
        </p:nvPicPr>
        <p:blipFill>
          <a:blip r:embed="rId9"/>
          <a:stretch>
            <a:fillRect/>
          </a:stretch>
        </p:blipFill>
        <p:spPr>
          <a:xfrm>
            <a:off x="1719262" y="3526004"/>
            <a:ext cx="8753475" cy="3019425"/>
          </a:xfrm>
          <a:prstGeom prst="rect">
            <a:avLst/>
          </a:prstGeom>
        </p:spPr>
      </p:pic>
    </p:spTree>
    <p:extLst>
      <p:ext uri="{BB962C8B-B14F-4D97-AF65-F5344CB8AC3E}">
        <p14:creationId xmlns:p14="http://schemas.microsoft.com/office/powerpoint/2010/main" val="148652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78373"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86001"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2D53AA0-26BD-BFE4-41FE-ECC828F7745E}"/>
              </a:ext>
            </a:extLst>
          </p:cNvPr>
          <p:cNvSpPr txBox="1"/>
          <p:nvPr/>
        </p:nvSpPr>
        <p:spPr>
          <a:xfrm>
            <a:off x="135874" y="-162299"/>
            <a:ext cx="11920250"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15" name="Picture 14">
            <a:extLst>
              <a:ext uri="{FF2B5EF4-FFF2-40B4-BE49-F238E27FC236}">
                <a16:creationId xmlns:a16="http://schemas.microsoft.com/office/drawing/2014/main" id="{AACFA876-67A0-411C-5DA0-49ECC41CFB2C}"/>
              </a:ext>
            </a:extLst>
          </p:cNvPr>
          <p:cNvPicPr>
            <a:picLocks noChangeAspect="1"/>
          </p:cNvPicPr>
          <p:nvPr/>
        </p:nvPicPr>
        <p:blipFill>
          <a:blip r:embed="rId8"/>
          <a:stretch>
            <a:fillRect/>
          </a:stretch>
        </p:blipFill>
        <p:spPr>
          <a:xfrm>
            <a:off x="5434012" y="2114550"/>
            <a:ext cx="1323975" cy="1314450"/>
          </a:xfrm>
          <a:prstGeom prst="rect">
            <a:avLst/>
          </a:prstGeom>
        </p:spPr>
      </p:pic>
      <p:pic>
        <p:nvPicPr>
          <p:cNvPr id="22" name="Picture 21">
            <a:extLst>
              <a:ext uri="{FF2B5EF4-FFF2-40B4-BE49-F238E27FC236}">
                <a16:creationId xmlns:a16="http://schemas.microsoft.com/office/drawing/2014/main" id="{7B2A6654-E9BD-525A-E012-F8D3A36D9340}"/>
              </a:ext>
            </a:extLst>
          </p:cNvPr>
          <p:cNvPicPr>
            <a:picLocks noChangeAspect="1"/>
          </p:cNvPicPr>
          <p:nvPr/>
        </p:nvPicPr>
        <p:blipFill>
          <a:blip r:embed="rId9"/>
          <a:stretch>
            <a:fillRect/>
          </a:stretch>
        </p:blipFill>
        <p:spPr>
          <a:xfrm>
            <a:off x="1676399" y="3566431"/>
            <a:ext cx="8839200" cy="2914650"/>
          </a:xfrm>
          <a:prstGeom prst="rect">
            <a:avLst/>
          </a:prstGeom>
        </p:spPr>
      </p:pic>
      <p:pic>
        <p:nvPicPr>
          <p:cNvPr id="23" name="Picture 22">
            <a:extLst>
              <a:ext uri="{FF2B5EF4-FFF2-40B4-BE49-F238E27FC236}">
                <a16:creationId xmlns:a16="http://schemas.microsoft.com/office/drawing/2014/main" id="{798D84CF-ABB3-AF35-0921-3794B2503C48}"/>
              </a:ext>
            </a:extLst>
          </p:cNvPr>
          <p:cNvPicPr>
            <a:picLocks noChangeAspect="1"/>
          </p:cNvPicPr>
          <p:nvPr/>
        </p:nvPicPr>
        <p:blipFill>
          <a:blip r:embed="rId9"/>
          <a:stretch>
            <a:fillRect/>
          </a:stretch>
        </p:blipFill>
        <p:spPr>
          <a:xfrm>
            <a:off x="1567503" y="3566431"/>
            <a:ext cx="8839200" cy="2914650"/>
          </a:xfrm>
          <a:prstGeom prst="rect">
            <a:avLst/>
          </a:prstGeom>
        </p:spPr>
      </p:pic>
    </p:spTree>
    <p:extLst>
      <p:ext uri="{BB962C8B-B14F-4D97-AF65-F5344CB8AC3E}">
        <p14:creationId xmlns:p14="http://schemas.microsoft.com/office/powerpoint/2010/main" val="234702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608152" y="119201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19382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C3C152FB-3456-1E27-711B-93262E9AEC82}"/>
              </a:ext>
            </a:extLst>
          </p:cNvPr>
          <p:cNvSpPr txBox="1"/>
          <p:nvPr/>
        </p:nvSpPr>
        <p:spPr>
          <a:xfrm>
            <a:off x="145577" y="-168437"/>
            <a:ext cx="11956163"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9" name="Picture 8">
            <a:extLst>
              <a:ext uri="{FF2B5EF4-FFF2-40B4-BE49-F238E27FC236}">
                <a16:creationId xmlns:a16="http://schemas.microsoft.com/office/drawing/2014/main" id="{BC1B8737-1099-1C08-D5C5-A68F4073F41C}"/>
              </a:ext>
            </a:extLst>
          </p:cNvPr>
          <p:cNvPicPr>
            <a:picLocks noChangeAspect="1"/>
          </p:cNvPicPr>
          <p:nvPr/>
        </p:nvPicPr>
        <p:blipFill>
          <a:blip r:embed="rId8"/>
          <a:stretch>
            <a:fillRect/>
          </a:stretch>
        </p:blipFill>
        <p:spPr>
          <a:xfrm>
            <a:off x="5419725" y="1994002"/>
            <a:ext cx="1352550" cy="1323975"/>
          </a:xfrm>
          <a:prstGeom prst="rect">
            <a:avLst/>
          </a:prstGeom>
        </p:spPr>
      </p:pic>
      <p:grpSp>
        <p:nvGrpSpPr>
          <p:cNvPr id="30" name="Group 4">
            <a:extLst>
              <a:ext uri="{FF2B5EF4-FFF2-40B4-BE49-F238E27FC236}">
                <a16:creationId xmlns:a16="http://schemas.microsoft.com/office/drawing/2014/main" id="{6F8C7918-8E03-5A22-E7E8-17FAE30C26E5}"/>
              </a:ext>
            </a:extLst>
          </p:cNvPr>
          <p:cNvGrpSpPr/>
          <p:nvPr/>
        </p:nvGrpSpPr>
        <p:grpSpPr>
          <a:xfrm>
            <a:off x="608152" y="2042425"/>
            <a:ext cx="10817461" cy="4510637"/>
            <a:chOff x="0" y="0"/>
            <a:chExt cx="2186727" cy="545838"/>
          </a:xfrm>
        </p:grpSpPr>
        <p:sp>
          <p:nvSpPr>
            <p:cNvPr id="31" name="Freeform 5">
              <a:extLst>
                <a:ext uri="{FF2B5EF4-FFF2-40B4-BE49-F238E27FC236}">
                  <a16:creationId xmlns:a16="http://schemas.microsoft.com/office/drawing/2014/main" id="{8F94507F-2EEB-D454-BE05-9BB8563330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F9211DBE-381C-2DC5-D3E1-604D70A620D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3" name="Picture 32">
            <a:extLst>
              <a:ext uri="{FF2B5EF4-FFF2-40B4-BE49-F238E27FC236}">
                <a16:creationId xmlns:a16="http://schemas.microsoft.com/office/drawing/2014/main" id="{E37B78CD-8438-24CE-62E3-7C5AA168AE23}"/>
              </a:ext>
            </a:extLst>
          </p:cNvPr>
          <p:cNvPicPr>
            <a:picLocks noChangeAspect="1"/>
          </p:cNvPicPr>
          <p:nvPr/>
        </p:nvPicPr>
        <p:blipFill>
          <a:blip r:embed="rId8"/>
          <a:stretch>
            <a:fillRect/>
          </a:stretch>
        </p:blipFill>
        <p:spPr>
          <a:xfrm>
            <a:off x="5419725" y="2069515"/>
            <a:ext cx="1352550" cy="1323975"/>
          </a:xfrm>
          <a:prstGeom prst="rect">
            <a:avLst/>
          </a:prstGeom>
        </p:spPr>
      </p:pic>
      <p:pic>
        <p:nvPicPr>
          <p:cNvPr id="34" name="Picture 33">
            <a:extLst>
              <a:ext uri="{FF2B5EF4-FFF2-40B4-BE49-F238E27FC236}">
                <a16:creationId xmlns:a16="http://schemas.microsoft.com/office/drawing/2014/main" id="{B1BE0148-7627-36CD-705B-35C0F8E77F06}"/>
              </a:ext>
            </a:extLst>
          </p:cNvPr>
          <p:cNvPicPr>
            <a:picLocks noChangeAspect="1"/>
          </p:cNvPicPr>
          <p:nvPr/>
        </p:nvPicPr>
        <p:blipFill>
          <a:blip r:embed="rId9"/>
          <a:stretch>
            <a:fillRect/>
          </a:stretch>
        </p:blipFill>
        <p:spPr>
          <a:xfrm>
            <a:off x="1751684" y="3469003"/>
            <a:ext cx="8743950" cy="2952750"/>
          </a:xfrm>
          <a:prstGeom prst="rect">
            <a:avLst/>
          </a:prstGeom>
        </p:spPr>
      </p:pic>
    </p:spTree>
    <p:extLst>
      <p:ext uri="{BB962C8B-B14F-4D97-AF65-F5344CB8AC3E}">
        <p14:creationId xmlns:p14="http://schemas.microsoft.com/office/powerpoint/2010/main" val="120762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475891" y="-86499"/>
            <a:ext cx="496956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 Friendliness</a:t>
            </a:r>
          </a:p>
        </p:txBody>
      </p:sp>
      <p:grpSp>
        <p:nvGrpSpPr>
          <p:cNvPr id="11" name="Group 4">
            <a:extLst>
              <a:ext uri="{FF2B5EF4-FFF2-40B4-BE49-F238E27FC236}">
                <a16:creationId xmlns:a16="http://schemas.microsoft.com/office/drawing/2014/main" id="{628A815A-ED36-CEBB-3769-2EA547C20B0F}"/>
              </a:ext>
            </a:extLst>
          </p:cNvPr>
          <p:cNvGrpSpPr/>
          <p:nvPr/>
        </p:nvGrpSpPr>
        <p:grpSpPr>
          <a:xfrm>
            <a:off x="687269" y="1492773"/>
            <a:ext cx="10817461" cy="4510637"/>
            <a:chOff x="0" y="0"/>
            <a:chExt cx="2186727" cy="545838"/>
          </a:xfrm>
        </p:grpSpPr>
        <p:sp>
          <p:nvSpPr>
            <p:cNvPr id="12" name="Freeform 5">
              <a:extLst>
                <a:ext uri="{FF2B5EF4-FFF2-40B4-BE49-F238E27FC236}">
                  <a16:creationId xmlns:a16="http://schemas.microsoft.com/office/drawing/2014/main" id="{0D89F334-AEB2-0AED-D412-7F44ADF3FEB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62595C90-4EDF-9EA8-9F44-462F8617648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2B6493A9-6B7E-EE1F-ED3D-9184471C9B1D}"/>
              </a:ext>
            </a:extLst>
          </p:cNvPr>
          <p:cNvPicPr>
            <a:picLocks noChangeAspect="1"/>
          </p:cNvPicPr>
          <p:nvPr/>
        </p:nvPicPr>
        <p:blipFill>
          <a:blip r:embed="rId8"/>
          <a:stretch>
            <a:fillRect/>
          </a:stretch>
        </p:blipFill>
        <p:spPr>
          <a:xfrm>
            <a:off x="2952402" y="1993965"/>
            <a:ext cx="1796128" cy="3445255"/>
          </a:xfrm>
          <a:prstGeom prst="rect">
            <a:avLst/>
          </a:prstGeom>
        </p:spPr>
      </p:pic>
      <p:pic>
        <p:nvPicPr>
          <p:cNvPr id="17" name="Picture 16">
            <a:extLst>
              <a:ext uri="{FF2B5EF4-FFF2-40B4-BE49-F238E27FC236}">
                <a16:creationId xmlns:a16="http://schemas.microsoft.com/office/drawing/2014/main" id="{87ADDFBC-9B9F-A897-14B2-9C4EEC2F48B8}"/>
              </a:ext>
            </a:extLst>
          </p:cNvPr>
          <p:cNvPicPr>
            <a:picLocks noChangeAspect="1"/>
          </p:cNvPicPr>
          <p:nvPr/>
        </p:nvPicPr>
        <p:blipFill>
          <a:blip r:embed="rId9"/>
          <a:stretch>
            <a:fillRect/>
          </a:stretch>
        </p:blipFill>
        <p:spPr>
          <a:xfrm>
            <a:off x="7283682" y="1993965"/>
            <a:ext cx="1787502" cy="3445255"/>
          </a:xfrm>
          <a:prstGeom prst="rect">
            <a:avLst/>
          </a:prstGeom>
        </p:spPr>
      </p:pic>
    </p:spTree>
    <p:extLst>
      <p:ext uri="{BB962C8B-B14F-4D97-AF65-F5344CB8AC3E}">
        <p14:creationId xmlns:p14="http://schemas.microsoft.com/office/powerpoint/2010/main" val="132601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08152" y="31526"/>
            <a:ext cx="434598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Project Objective</a:t>
            </a:r>
          </a:p>
        </p:txBody>
      </p:sp>
      <p:grpSp>
        <p:nvGrpSpPr>
          <p:cNvPr id="9" name="Group 9"/>
          <p:cNvGrpSpPr/>
          <p:nvPr/>
        </p:nvGrpSpPr>
        <p:grpSpPr>
          <a:xfrm>
            <a:off x="6966984" y="2726539"/>
            <a:ext cx="2216713" cy="3445661"/>
            <a:chOff x="0" y="0"/>
            <a:chExt cx="673558" cy="1046979"/>
          </a:xfrm>
        </p:grpSpPr>
        <p:sp>
          <p:nvSpPr>
            <p:cNvPr id="10" name="Freeform 10"/>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8"/>
              <a:stretch>
                <a:fillRect l="-66652" r="-66652"/>
              </a:stretch>
            </a:blipFill>
          </p:spPr>
        </p:sp>
      </p:grpSp>
      <p:grpSp>
        <p:nvGrpSpPr>
          <p:cNvPr id="12" name="Group 12"/>
          <p:cNvGrpSpPr/>
          <p:nvPr/>
        </p:nvGrpSpPr>
        <p:grpSpPr>
          <a:xfrm>
            <a:off x="9366954" y="2722550"/>
            <a:ext cx="2216713" cy="3445661"/>
            <a:chOff x="0" y="0"/>
            <a:chExt cx="673558" cy="1046979"/>
          </a:xfrm>
        </p:grpSpPr>
        <p:sp>
          <p:nvSpPr>
            <p:cNvPr id="13" name="Freeform 13"/>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9"/>
              <a:stretch>
                <a:fillRect l="-12370" r="-12370"/>
              </a:stretch>
            </a:blipFill>
          </p:spPr>
        </p:sp>
      </p:grpSp>
      <p:sp>
        <p:nvSpPr>
          <p:cNvPr id="14" name="TextBox 14"/>
          <p:cNvSpPr txBox="1"/>
          <p:nvPr/>
        </p:nvSpPr>
        <p:spPr>
          <a:xfrm>
            <a:off x="269144" y="2150838"/>
            <a:ext cx="6420820" cy="271298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conduct a comprehensive SEO audit to identify technical and content-related gaps.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implement keyword research and on-page/off-page strategies to boost rankings.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increase organic traffic, to improve search engine visibility and to enhance overall online presence.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4" name="TextBox 8">
            <a:extLst>
              <a:ext uri="{FF2B5EF4-FFF2-40B4-BE49-F238E27FC236}">
                <a16:creationId xmlns:a16="http://schemas.microsoft.com/office/drawing/2014/main" id="{FC4251E4-C31C-CACF-5804-B46D7B5FBEA8}"/>
              </a:ext>
            </a:extLst>
          </p:cNvPr>
          <p:cNvSpPr txBox="1"/>
          <p:nvPr/>
        </p:nvSpPr>
        <p:spPr>
          <a:xfrm>
            <a:off x="538429" y="-168385"/>
            <a:ext cx="4338488"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a:t>
            </a:r>
            <a:r>
              <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 Snapshots</a:t>
            </a:r>
          </a:p>
        </p:txBody>
      </p:sp>
      <p:pic>
        <p:nvPicPr>
          <p:cNvPr id="16" name="Picture 15">
            <a:extLst>
              <a:ext uri="{FF2B5EF4-FFF2-40B4-BE49-F238E27FC236}">
                <a16:creationId xmlns:a16="http://schemas.microsoft.com/office/drawing/2014/main" id="{8C237B50-A872-A459-CBB2-44031AC515DC}"/>
              </a:ext>
            </a:extLst>
          </p:cNvPr>
          <p:cNvPicPr>
            <a:picLocks noChangeAspect="1"/>
          </p:cNvPicPr>
          <p:nvPr/>
        </p:nvPicPr>
        <p:blipFill>
          <a:blip r:embed="rId8"/>
          <a:stretch>
            <a:fillRect/>
          </a:stretch>
        </p:blipFill>
        <p:spPr>
          <a:xfrm>
            <a:off x="1041426" y="1751545"/>
            <a:ext cx="2631971" cy="4694615"/>
          </a:xfrm>
          <a:prstGeom prst="rect">
            <a:avLst/>
          </a:prstGeom>
        </p:spPr>
      </p:pic>
      <p:pic>
        <p:nvPicPr>
          <p:cNvPr id="18" name="Picture 17">
            <a:extLst>
              <a:ext uri="{FF2B5EF4-FFF2-40B4-BE49-F238E27FC236}">
                <a16:creationId xmlns:a16="http://schemas.microsoft.com/office/drawing/2014/main" id="{025624E2-7614-7550-2395-E76657707C84}"/>
              </a:ext>
            </a:extLst>
          </p:cNvPr>
          <p:cNvPicPr>
            <a:picLocks noChangeAspect="1"/>
          </p:cNvPicPr>
          <p:nvPr/>
        </p:nvPicPr>
        <p:blipFill>
          <a:blip r:embed="rId9"/>
          <a:stretch>
            <a:fillRect/>
          </a:stretch>
        </p:blipFill>
        <p:spPr>
          <a:xfrm>
            <a:off x="4578407" y="1751545"/>
            <a:ext cx="2973315" cy="4694615"/>
          </a:xfrm>
          <a:prstGeom prst="rect">
            <a:avLst/>
          </a:prstGeom>
        </p:spPr>
      </p:pic>
      <p:pic>
        <p:nvPicPr>
          <p:cNvPr id="19" name="Picture 18">
            <a:extLst>
              <a:ext uri="{FF2B5EF4-FFF2-40B4-BE49-F238E27FC236}">
                <a16:creationId xmlns:a16="http://schemas.microsoft.com/office/drawing/2014/main" id="{3BC514D1-85CC-9322-D840-6B7DCEFE1A67}"/>
              </a:ext>
            </a:extLst>
          </p:cNvPr>
          <p:cNvPicPr>
            <a:picLocks noChangeAspect="1"/>
          </p:cNvPicPr>
          <p:nvPr/>
        </p:nvPicPr>
        <p:blipFill>
          <a:blip r:embed="rId10"/>
          <a:stretch>
            <a:fillRect/>
          </a:stretch>
        </p:blipFill>
        <p:spPr>
          <a:xfrm>
            <a:off x="8437412" y="1751545"/>
            <a:ext cx="2750577" cy="4694615"/>
          </a:xfrm>
          <a:prstGeom prst="rect">
            <a:avLst/>
          </a:prstGeom>
        </p:spPr>
      </p:pic>
      <p:grpSp>
        <p:nvGrpSpPr>
          <p:cNvPr id="20" name="Group 4">
            <a:extLst>
              <a:ext uri="{FF2B5EF4-FFF2-40B4-BE49-F238E27FC236}">
                <a16:creationId xmlns:a16="http://schemas.microsoft.com/office/drawing/2014/main" id="{34DAD2BC-94DD-A6AD-8DD5-1BA76C9C2419}"/>
              </a:ext>
            </a:extLst>
          </p:cNvPr>
          <p:cNvGrpSpPr/>
          <p:nvPr/>
        </p:nvGrpSpPr>
        <p:grpSpPr>
          <a:xfrm>
            <a:off x="1600575" y="1140358"/>
            <a:ext cx="1761286" cy="470514"/>
            <a:chOff x="0" y="0"/>
            <a:chExt cx="2186727" cy="545838"/>
          </a:xfrm>
        </p:grpSpPr>
        <p:sp>
          <p:nvSpPr>
            <p:cNvPr id="21" name="Freeform 5">
              <a:extLst>
                <a:ext uri="{FF2B5EF4-FFF2-40B4-BE49-F238E27FC236}">
                  <a16:creationId xmlns:a16="http://schemas.microsoft.com/office/drawing/2014/main" id="{B69B2754-D578-7808-6AED-434FA2937567}"/>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E2D4774E-FB6E-EE78-5EFA-A06064FC5E2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DFDC9087-89D0-C0FD-AFAD-816DDC221632}"/>
              </a:ext>
            </a:extLst>
          </p:cNvPr>
          <p:cNvSpPr txBox="1"/>
          <p:nvPr/>
        </p:nvSpPr>
        <p:spPr>
          <a:xfrm>
            <a:off x="1708203" y="1142164"/>
            <a:ext cx="16536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Home Page</a:t>
            </a:r>
          </a:p>
        </p:txBody>
      </p:sp>
      <p:grpSp>
        <p:nvGrpSpPr>
          <p:cNvPr id="28" name="Group 4">
            <a:extLst>
              <a:ext uri="{FF2B5EF4-FFF2-40B4-BE49-F238E27FC236}">
                <a16:creationId xmlns:a16="http://schemas.microsoft.com/office/drawing/2014/main" id="{EDB85BD4-04D6-5295-15D8-6EDF19BDCBB8}"/>
              </a:ext>
            </a:extLst>
          </p:cNvPr>
          <p:cNvGrpSpPr/>
          <p:nvPr/>
        </p:nvGrpSpPr>
        <p:grpSpPr>
          <a:xfrm>
            <a:off x="4532650" y="999685"/>
            <a:ext cx="3019072" cy="470514"/>
            <a:chOff x="0" y="0"/>
            <a:chExt cx="2186727" cy="545838"/>
          </a:xfrm>
        </p:grpSpPr>
        <p:sp>
          <p:nvSpPr>
            <p:cNvPr id="29" name="Freeform 5">
              <a:extLst>
                <a:ext uri="{FF2B5EF4-FFF2-40B4-BE49-F238E27FC236}">
                  <a16:creationId xmlns:a16="http://schemas.microsoft.com/office/drawing/2014/main" id="{0ADBD8FC-AF44-97C3-F2AD-73775F05CD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0" name="TextBox 6">
              <a:extLst>
                <a:ext uri="{FF2B5EF4-FFF2-40B4-BE49-F238E27FC236}">
                  <a16:creationId xmlns:a16="http://schemas.microsoft.com/office/drawing/2014/main" id="{12B6F976-66A1-5B04-6105-CECC678D0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TextBox 6">
            <a:extLst>
              <a:ext uri="{FF2B5EF4-FFF2-40B4-BE49-F238E27FC236}">
                <a16:creationId xmlns:a16="http://schemas.microsoft.com/office/drawing/2014/main" id="{6AAC57D1-FAF8-5B30-D4D7-455D7D121FC2}"/>
              </a:ext>
            </a:extLst>
          </p:cNvPr>
          <p:cNvSpPr txBox="1"/>
          <p:nvPr/>
        </p:nvSpPr>
        <p:spPr>
          <a:xfrm>
            <a:off x="4640277" y="1001491"/>
            <a:ext cx="291144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pSp>
        <p:nvGrpSpPr>
          <p:cNvPr id="32" name="Group 4">
            <a:extLst>
              <a:ext uri="{FF2B5EF4-FFF2-40B4-BE49-F238E27FC236}">
                <a16:creationId xmlns:a16="http://schemas.microsoft.com/office/drawing/2014/main" id="{25F48F19-67CB-E875-DA8A-301D00040E36}"/>
              </a:ext>
            </a:extLst>
          </p:cNvPr>
          <p:cNvGrpSpPr/>
          <p:nvPr/>
        </p:nvGrpSpPr>
        <p:grpSpPr>
          <a:xfrm>
            <a:off x="8053730" y="1004780"/>
            <a:ext cx="3736928" cy="470514"/>
            <a:chOff x="0" y="0"/>
            <a:chExt cx="2186727" cy="545838"/>
          </a:xfrm>
        </p:grpSpPr>
        <p:sp>
          <p:nvSpPr>
            <p:cNvPr id="33" name="Freeform 5">
              <a:extLst>
                <a:ext uri="{FF2B5EF4-FFF2-40B4-BE49-F238E27FC236}">
                  <a16:creationId xmlns:a16="http://schemas.microsoft.com/office/drawing/2014/main" id="{4B41E4B0-FE5E-C7FF-F868-5332C3F3A0D1}"/>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4" name="TextBox 6">
              <a:extLst>
                <a:ext uri="{FF2B5EF4-FFF2-40B4-BE49-F238E27FC236}">
                  <a16:creationId xmlns:a16="http://schemas.microsoft.com/office/drawing/2014/main" id="{947AA540-A8FF-ACB6-81BC-A3023C7ADF8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TextBox 6">
            <a:extLst>
              <a:ext uri="{FF2B5EF4-FFF2-40B4-BE49-F238E27FC236}">
                <a16:creationId xmlns:a16="http://schemas.microsoft.com/office/drawing/2014/main" id="{914FE181-8790-BDEE-1687-9C40D785E65F}"/>
              </a:ext>
            </a:extLst>
          </p:cNvPr>
          <p:cNvSpPr txBox="1"/>
          <p:nvPr/>
        </p:nvSpPr>
        <p:spPr>
          <a:xfrm>
            <a:off x="8161357" y="1006586"/>
            <a:ext cx="3629301"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spTree>
    <p:extLst>
      <p:ext uri="{BB962C8B-B14F-4D97-AF65-F5344CB8AC3E}">
        <p14:creationId xmlns:p14="http://schemas.microsoft.com/office/powerpoint/2010/main" val="1362350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73773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608152" y="-182567"/>
            <a:ext cx="3322403"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lang="en-US" sz="4400" b="1" spc="-150" dirty="0">
                <a:solidFill>
                  <a:srgbClr val="FFFFFF"/>
                </a:solidFill>
                <a:latin typeface="Anantason Semi-Bold"/>
                <a:ea typeface="Anantason Semi-Bold"/>
                <a:cs typeface="Anantason Semi-Bold"/>
                <a:sym typeface="Anantason Semi-Bold"/>
              </a:rPr>
              <a:t>Broken</a:t>
            </a:r>
            <a:r>
              <a:rPr lang="en-US" sz="4400" b="1" spc="-300" dirty="0">
                <a:solidFill>
                  <a:srgbClr val="FFFFFF"/>
                </a:solidFill>
                <a:latin typeface="Anantason Semi-Bold"/>
                <a:ea typeface="Anantason Semi-Bold"/>
                <a:cs typeface="Anantason Semi-Bold"/>
                <a:sym typeface="Anantason Semi-Bold"/>
              </a:rPr>
              <a:t> Links</a:t>
            </a:r>
            <a:endPar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endParaRPr>
          </a:p>
        </p:txBody>
      </p:sp>
      <p:graphicFrame>
        <p:nvGraphicFramePr>
          <p:cNvPr id="8" name="Table 9">
            <a:extLst>
              <a:ext uri="{FF2B5EF4-FFF2-40B4-BE49-F238E27FC236}">
                <a16:creationId xmlns:a16="http://schemas.microsoft.com/office/drawing/2014/main" id="{A5C9E4F6-E114-F423-E9F8-60B68AE3B834}"/>
              </a:ext>
            </a:extLst>
          </p:cNvPr>
          <p:cNvGraphicFramePr>
            <a:graphicFrameLocks noGrp="1"/>
          </p:cNvGraphicFramePr>
          <p:nvPr>
            <p:extLst>
              <p:ext uri="{D42A27DB-BD31-4B8C-83A1-F6EECF244321}">
                <p14:modId xmlns:p14="http://schemas.microsoft.com/office/powerpoint/2010/main" val="1155172511"/>
              </p:ext>
            </p:extLst>
          </p:nvPr>
        </p:nvGraphicFramePr>
        <p:xfrm>
          <a:off x="1133541" y="999400"/>
          <a:ext cx="9085407" cy="1402080"/>
        </p:xfrm>
        <a:graphic>
          <a:graphicData uri="http://schemas.openxmlformats.org/drawingml/2006/table">
            <a:tbl>
              <a:tblPr firstRow="1" bandRow="1">
                <a:tableStyleId>{073A0DAA-6AF3-43AB-8588-CEC1D06C72B9}</a:tableStyleId>
              </a:tblPr>
              <a:tblGrid>
                <a:gridCol w="2561777">
                  <a:extLst>
                    <a:ext uri="{9D8B030D-6E8A-4147-A177-3AD203B41FA5}">
                      <a16:colId xmlns:a16="http://schemas.microsoft.com/office/drawing/2014/main" val="1797953311"/>
                    </a:ext>
                  </a:extLst>
                </a:gridCol>
                <a:gridCol w="3070746">
                  <a:extLst>
                    <a:ext uri="{9D8B030D-6E8A-4147-A177-3AD203B41FA5}">
                      <a16:colId xmlns:a16="http://schemas.microsoft.com/office/drawing/2014/main" val="297263196"/>
                    </a:ext>
                  </a:extLst>
                </a:gridCol>
                <a:gridCol w="3452884">
                  <a:extLst>
                    <a:ext uri="{9D8B030D-6E8A-4147-A177-3AD203B41FA5}">
                      <a16:colId xmlns:a16="http://schemas.microsoft.com/office/drawing/2014/main" val="4149701091"/>
                    </a:ext>
                  </a:extLst>
                </a:gridCol>
              </a:tblGrid>
              <a:tr h="301731">
                <a:tc>
                  <a:txBody>
                    <a:bodyPr/>
                    <a:lstStyle/>
                    <a:p>
                      <a:pPr algn="ctr"/>
                      <a:r>
                        <a:rPr lang="en-US" sz="2000" dirty="0"/>
                        <a:t>Site Web Pages</a:t>
                      </a:r>
                      <a:endParaRPr lang="en-IN" sz="2000" dirty="0"/>
                    </a:p>
                  </a:txBody>
                  <a:tcPr/>
                </a:tc>
                <a:tc>
                  <a:txBody>
                    <a:bodyPr/>
                    <a:lstStyle/>
                    <a:p>
                      <a:pPr algn="ctr"/>
                      <a:r>
                        <a:rPr lang="en-US" sz="2000" dirty="0"/>
                        <a:t>Total Links in the Web Page</a:t>
                      </a:r>
                      <a:endParaRPr lang="en-IN" sz="2000" dirty="0"/>
                    </a:p>
                  </a:txBody>
                  <a:tcPr/>
                </a:tc>
                <a:tc>
                  <a:txBody>
                    <a:bodyPr/>
                    <a:lstStyle/>
                    <a:p>
                      <a:pPr algn="ctr"/>
                      <a:r>
                        <a:rPr lang="en-US" sz="2000" dirty="0"/>
                        <a:t>Broken Links in the Web Page</a:t>
                      </a:r>
                      <a:endParaRPr lang="en-IN" sz="2000" dirty="0"/>
                    </a:p>
                  </a:txBody>
                  <a:tcPr/>
                </a:tc>
                <a:extLst>
                  <a:ext uri="{0D108BD9-81ED-4DB2-BD59-A6C34878D82A}">
                    <a16:rowId xmlns:a16="http://schemas.microsoft.com/office/drawing/2014/main" val="1206098931"/>
                  </a:ext>
                </a:extLst>
              </a:tr>
              <a:tr h="255311">
                <a:tc>
                  <a:txBody>
                    <a:bodyPr/>
                    <a:lstStyle/>
                    <a:p>
                      <a:pPr algn="l"/>
                      <a:r>
                        <a:rPr lang="en-US" sz="1600" b="1" dirty="0"/>
                        <a:t>Home Web Page</a:t>
                      </a:r>
                      <a:endParaRPr lang="en-IN" sz="1600" b="1" dirty="0"/>
                    </a:p>
                  </a:txBody>
                  <a:tcPr anchor="ctr"/>
                </a:tc>
                <a:tc>
                  <a:txBody>
                    <a:bodyPr/>
                    <a:lstStyle/>
                    <a:p>
                      <a:pPr algn="ctr"/>
                      <a:r>
                        <a:rPr lang="en-US" sz="1600" b="1" dirty="0"/>
                        <a:t>76</a:t>
                      </a:r>
                      <a:endParaRPr lang="en-IN" sz="1600" b="1" dirty="0"/>
                    </a:p>
                  </a:txBody>
                  <a:tcPr/>
                </a:tc>
                <a:tc>
                  <a:txBody>
                    <a:bodyPr/>
                    <a:lstStyle/>
                    <a:p>
                      <a:pPr algn="ctr"/>
                      <a:r>
                        <a:rPr lang="en-US" sz="1600" b="1" kern="1200" dirty="0">
                          <a:solidFill>
                            <a:schemeClr val="dk1"/>
                          </a:solidFill>
                          <a:latin typeface="+mn-lt"/>
                          <a:ea typeface="+mn-ea"/>
                          <a:cs typeface="+mn-cs"/>
                        </a:rPr>
                        <a:t>3</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90522082"/>
                  </a:ext>
                </a:extLst>
              </a:tr>
              <a:tr h="255311">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24172988"/>
                  </a:ext>
                </a:extLst>
              </a:tr>
              <a:tr h="255311">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626073846"/>
                  </a:ext>
                </a:extLst>
              </a:tr>
            </a:tbl>
          </a:graphicData>
        </a:graphic>
      </p:graphicFrame>
      <p:graphicFrame>
        <p:nvGraphicFramePr>
          <p:cNvPr id="11" name="Table 18">
            <a:extLst>
              <a:ext uri="{FF2B5EF4-FFF2-40B4-BE49-F238E27FC236}">
                <a16:creationId xmlns:a16="http://schemas.microsoft.com/office/drawing/2014/main" id="{FB5BBF50-A26A-224E-82E2-1B833E3B78FD}"/>
              </a:ext>
            </a:extLst>
          </p:cNvPr>
          <p:cNvGraphicFramePr>
            <a:graphicFrameLocks noGrp="1"/>
          </p:cNvGraphicFramePr>
          <p:nvPr>
            <p:extLst>
              <p:ext uri="{D42A27DB-BD31-4B8C-83A1-F6EECF244321}">
                <p14:modId xmlns:p14="http://schemas.microsoft.com/office/powerpoint/2010/main" val="2490785684"/>
              </p:ext>
            </p:extLst>
          </p:nvPr>
        </p:nvGraphicFramePr>
        <p:xfrm>
          <a:off x="1133541" y="2738575"/>
          <a:ext cx="10426113" cy="3492944"/>
        </p:xfrm>
        <a:graphic>
          <a:graphicData uri="http://schemas.openxmlformats.org/drawingml/2006/table">
            <a:tbl>
              <a:tblPr firstRow="1" bandRow="1">
                <a:tableStyleId>{073A0DAA-6AF3-43AB-8588-CEC1D06C72B9}</a:tableStyleId>
              </a:tblPr>
              <a:tblGrid>
                <a:gridCol w="2019092">
                  <a:extLst>
                    <a:ext uri="{9D8B030D-6E8A-4147-A177-3AD203B41FA5}">
                      <a16:colId xmlns:a16="http://schemas.microsoft.com/office/drawing/2014/main" val="1411361911"/>
                    </a:ext>
                  </a:extLst>
                </a:gridCol>
                <a:gridCol w="8407021">
                  <a:extLst>
                    <a:ext uri="{9D8B030D-6E8A-4147-A177-3AD203B41FA5}">
                      <a16:colId xmlns:a16="http://schemas.microsoft.com/office/drawing/2014/main" val="1625082998"/>
                    </a:ext>
                  </a:extLst>
                </a:gridCol>
              </a:tblGrid>
              <a:tr h="475424">
                <a:tc>
                  <a:txBody>
                    <a:bodyPr/>
                    <a:lstStyle/>
                    <a:p>
                      <a:r>
                        <a:rPr lang="en-US" sz="2000" dirty="0"/>
                        <a:t>Site Web Pages</a:t>
                      </a:r>
                      <a:endParaRPr lang="en-IN" sz="2000" dirty="0"/>
                    </a:p>
                  </a:txBody>
                  <a:tcPr/>
                </a:tc>
                <a:tc>
                  <a:txBody>
                    <a:bodyPr/>
                    <a:lstStyle/>
                    <a:p>
                      <a:r>
                        <a:rPr lang="en-US" sz="2000" dirty="0"/>
                        <a:t>Broken Links</a:t>
                      </a:r>
                      <a:endParaRPr lang="en-IN" sz="2000" dirty="0"/>
                    </a:p>
                  </a:txBody>
                  <a:tcPr/>
                </a:tc>
                <a:extLst>
                  <a:ext uri="{0D108BD9-81ED-4DB2-BD59-A6C34878D82A}">
                    <a16:rowId xmlns:a16="http://schemas.microsoft.com/office/drawing/2014/main" val="2734540356"/>
                  </a:ext>
                </a:extLst>
              </a:tr>
              <a:tr h="1178224">
                <a:tc>
                  <a:txBody>
                    <a:bodyPr/>
                    <a:lstStyle/>
                    <a:p>
                      <a:pPr algn="l"/>
                      <a:r>
                        <a:rPr lang="en-US" sz="1600" b="1" dirty="0"/>
                        <a:t>Home Web Page</a:t>
                      </a:r>
                      <a:endParaRPr lang="en-IN" sz="1600" b="1" dirty="0"/>
                    </a:p>
                  </a:txBody>
                  <a:tcPr anchor="ct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9"/>
                        </a:rPr>
                        <a:t>https://www.instagram.com/accounts/login/?next=https%3A%2F%2Fwww.instagram.com%2Fjustbilling%2F&amp;is_from_rle</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10"/>
                        </a:rPr>
                        <a:t>https://justbilling.in/xmlrpc.php</a:t>
                      </a: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985535785"/>
                  </a:ext>
                </a:extLst>
              </a:tr>
              <a:tr h="840516">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IN" sz="1800" b="1" dirty="0">
                          <a:hlinkClick r:id="rId9"/>
                        </a:rPr>
                        <a:t>https://www.instagram.com/accounts/login/?next=https%3A%2F%2Fwww.instagram.com%2Fjustbilling%2F&amp;is_from_rle</a:t>
                      </a:r>
                      <a:endParaRPr lang="en-IN" sz="1800" b="1" dirty="0"/>
                    </a:p>
                  </a:txBody>
                  <a:tcPr/>
                </a:tc>
                <a:extLst>
                  <a:ext uri="{0D108BD9-81ED-4DB2-BD59-A6C34878D82A}">
                    <a16:rowId xmlns:a16="http://schemas.microsoft.com/office/drawing/2014/main" val="162310004"/>
                  </a:ext>
                </a:extLst>
              </a:tr>
              <a:tr h="840516">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dirty="0">
                          <a:hlinkClick r:id="rId9"/>
                        </a:rPr>
                        <a:t>https://www.instagram.com/accounts/login/?next=https%3A%2F%2Fwww.instagram.com%2Fjustbilling%2F&amp;is_from_rle</a:t>
                      </a:r>
                      <a:endParaRPr lang="en-US"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1208521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537010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 Issues</a:t>
            </a:r>
          </a:p>
        </p:txBody>
      </p:sp>
      <p:graphicFrame>
        <p:nvGraphicFramePr>
          <p:cNvPr id="8" name="Table 8">
            <a:extLst>
              <a:ext uri="{FF2B5EF4-FFF2-40B4-BE49-F238E27FC236}">
                <a16:creationId xmlns:a16="http://schemas.microsoft.com/office/drawing/2014/main" id="{1D7CEC2D-53B5-FB0C-87D9-D90B32C8BDAD}"/>
              </a:ext>
            </a:extLst>
          </p:cNvPr>
          <p:cNvGraphicFramePr>
            <a:graphicFrameLocks noGrp="1"/>
          </p:cNvGraphicFramePr>
          <p:nvPr>
            <p:extLst>
              <p:ext uri="{D42A27DB-BD31-4B8C-83A1-F6EECF244321}">
                <p14:modId xmlns:p14="http://schemas.microsoft.com/office/powerpoint/2010/main" val="992603663"/>
              </p:ext>
            </p:extLst>
          </p:nvPr>
        </p:nvGraphicFramePr>
        <p:xfrm>
          <a:off x="593964" y="1168834"/>
          <a:ext cx="11197702" cy="5120640"/>
        </p:xfrm>
        <a:graphic>
          <a:graphicData uri="http://schemas.openxmlformats.org/drawingml/2006/table">
            <a:tbl>
              <a:tblPr firstRow="1" bandRow="1">
                <a:tableStyleId>{073A0DAA-6AF3-43AB-8588-CEC1D06C72B9}</a:tableStyleId>
              </a:tblPr>
              <a:tblGrid>
                <a:gridCol w="2231123">
                  <a:extLst>
                    <a:ext uri="{9D8B030D-6E8A-4147-A177-3AD203B41FA5}">
                      <a16:colId xmlns:a16="http://schemas.microsoft.com/office/drawing/2014/main" val="599771591"/>
                    </a:ext>
                  </a:extLst>
                </a:gridCol>
                <a:gridCol w="2142698">
                  <a:extLst>
                    <a:ext uri="{9D8B030D-6E8A-4147-A177-3AD203B41FA5}">
                      <a16:colId xmlns:a16="http://schemas.microsoft.com/office/drawing/2014/main" val="920013728"/>
                    </a:ext>
                  </a:extLst>
                </a:gridCol>
                <a:gridCol w="2142157">
                  <a:extLst>
                    <a:ext uri="{9D8B030D-6E8A-4147-A177-3AD203B41FA5}">
                      <a16:colId xmlns:a16="http://schemas.microsoft.com/office/drawing/2014/main" val="3778463810"/>
                    </a:ext>
                  </a:extLst>
                </a:gridCol>
                <a:gridCol w="2663933">
                  <a:extLst>
                    <a:ext uri="{9D8B030D-6E8A-4147-A177-3AD203B41FA5}">
                      <a16:colId xmlns:a16="http://schemas.microsoft.com/office/drawing/2014/main" val="932107115"/>
                    </a:ext>
                  </a:extLst>
                </a:gridCol>
                <a:gridCol w="2017791">
                  <a:extLst>
                    <a:ext uri="{9D8B030D-6E8A-4147-A177-3AD203B41FA5}">
                      <a16:colId xmlns:a16="http://schemas.microsoft.com/office/drawing/2014/main" val="2768022271"/>
                    </a:ext>
                  </a:extLst>
                </a:gridCol>
              </a:tblGrid>
              <a:tr h="370840">
                <a:tc>
                  <a:txBody>
                    <a:bodyPr/>
                    <a:lstStyle/>
                    <a:p>
                      <a:pPr algn="ctr"/>
                      <a:r>
                        <a:rPr lang="en-US" sz="2000" dirty="0"/>
                        <a:t>Site Web Pages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Page Speed</a:t>
                      </a:r>
                      <a:r>
                        <a:rPr lang="en-IN" sz="2000" b="1" kern="1200" dirty="0">
                          <a:solidFill>
                            <a:schemeClr val="lt1"/>
                          </a:solidFill>
                          <a:latin typeface="+mn-lt"/>
                          <a:ea typeface="+mn-ea"/>
                          <a:cs typeface="+mn-cs"/>
                        </a:rPr>
                        <a:t> for Desktop</a:t>
                      </a:r>
                    </a:p>
                  </a:txBody>
                  <a:tcPr/>
                </a:tc>
                <a:tc>
                  <a:txBody>
                    <a:bodyPr/>
                    <a:lstStyle/>
                    <a:p>
                      <a:pPr algn="ctr"/>
                      <a:r>
                        <a:rPr lang="en-US" sz="2000" b="1" kern="1200" dirty="0">
                          <a:solidFill>
                            <a:schemeClr val="lt1"/>
                          </a:solidFill>
                          <a:latin typeface="+mn-lt"/>
                          <a:ea typeface="+mn-ea"/>
                          <a:cs typeface="+mn-cs"/>
                        </a:rPr>
                        <a:t>Page Speed for Mobile</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Mobile Friendliness</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Broken Links</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dirty="0"/>
                        <a:t>Home Web Page</a:t>
                      </a:r>
                      <a:endParaRPr lang="en-IN" sz="1600" b="1" dirty="0"/>
                    </a:p>
                  </a:txBody>
                  <a:tcPr anchor="ct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No issues found. Site scales itself automatically depending on the device screen size and it’s mobile friendly site.</a:t>
                      </a:r>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3 links are broken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15972097"/>
                  </a:ext>
                </a:extLst>
              </a:tr>
              <a:tr h="370840">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and Largest Contentful Paint (LCP) exceeds the threshold values.</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1745635920"/>
                  </a:ext>
                </a:extLst>
              </a:tr>
              <a:tr h="370840">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Largest Contentful Paint (LCP) and Cumulative Layout Shift (CLS) exceeds the threshold values.</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482054703"/>
                  </a:ext>
                </a:extLst>
              </a:tr>
            </a:tbl>
          </a:graphicData>
        </a:graphic>
      </p:graphicFrame>
    </p:spTree>
    <p:extLst>
      <p:ext uri="{BB962C8B-B14F-4D97-AF65-F5344CB8AC3E}">
        <p14:creationId xmlns:p14="http://schemas.microsoft.com/office/powerpoint/2010/main" val="403291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347461" y="-164357"/>
            <a:ext cx="1112507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Best Practices to improve Site Performance</a:t>
            </a:r>
          </a:p>
        </p:txBody>
      </p:sp>
      <p:grpSp>
        <p:nvGrpSpPr>
          <p:cNvPr id="9" name="Group 4">
            <a:extLst>
              <a:ext uri="{FF2B5EF4-FFF2-40B4-BE49-F238E27FC236}">
                <a16:creationId xmlns:a16="http://schemas.microsoft.com/office/drawing/2014/main" id="{70FE729A-7302-A768-60EC-CDDEDB785F1A}"/>
              </a:ext>
            </a:extLst>
          </p:cNvPr>
          <p:cNvGrpSpPr/>
          <p:nvPr/>
        </p:nvGrpSpPr>
        <p:grpSpPr>
          <a:xfrm>
            <a:off x="2355865" y="1064524"/>
            <a:ext cx="7108273" cy="5398643"/>
            <a:chOff x="0" y="0"/>
            <a:chExt cx="2186727" cy="545838"/>
          </a:xfrm>
        </p:grpSpPr>
        <p:sp>
          <p:nvSpPr>
            <p:cNvPr id="10" name="Freeform 5">
              <a:extLst>
                <a:ext uri="{FF2B5EF4-FFF2-40B4-BE49-F238E27FC236}">
                  <a16:creationId xmlns:a16="http://schemas.microsoft.com/office/drawing/2014/main" id="{22BABD45-F0B8-B96E-2AD7-722F761B95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0CA1A2A8-EB1A-DD63-5886-24C57AE5ECA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TextBox 14">
            <a:extLst>
              <a:ext uri="{FF2B5EF4-FFF2-40B4-BE49-F238E27FC236}">
                <a16:creationId xmlns:a16="http://schemas.microsoft.com/office/drawing/2014/main" id="{B9025F2F-0431-00AB-3F7D-4F2718DC5202}"/>
              </a:ext>
            </a:extLst>
          </p:cNvPr>
          <p:cNvSpPr txBox="1"/>
          <p:nvPr/>
        </p:nvSpPr>
        <p:spPr>
          <a:xfrm>
            <a:off x="2413814" y="1138632"/>
            <a:ext cx="6992373" cy="5324535"/>
          </a:xfrm>
          <a:prstGeom prst="rect">
            <a:avLst/>
          </a:prstGeom>
          <a:noFill/>
        </p:spPr>
        <p:txBody>
          <a:bodyPr wrap="square">
            <a:spAutoFit/>
          </a:bodyPr>
          <a:lstStyle/>
          <a:p>
            <a:pPr marL="285750" indent="-285750">
              <a:buFont typeface="Wingdings" panose="05000000000000000000" pitchFamily="2" charset="2"/>
              <a:buChar char="v"/>
            </a:pPr>
            <a:r>
              <a:rPr lang="en-IN" sz="2000" b="1" dirty="0"/>
              <a:t> Compress Images</a:t>
            </a:r>
          </a:p>
          <a:p>
            <a:pPr marL="1714500" lvl="3" indent="-342900">
              <a:buFont typeface="Wingdings" panose="05000000000000000000" pitchFamily="2" charset="2"/>
              <a:buChar char="Ø"/>
            </a:pPr>
            <a:r>
              <a:rPr lang="en-IN" sz="1600" b="1" dirty="0"/>
              <a:t>Compress images using tools TinyPNG and WebP format.</a:t>
            </a:r>
          </a:p>
          <a:p>
            <a:pPr marL="1714500" lvl="3" indent="-342900">
              <a:buFont typeface="Wingdings" panose="05000000000000000000" pitchFamily="2" charset="2"/>
              <a:buChar char="Ø"/>
            </a:pPr>
            <a:r>
              <a:rPr lang="en-IN" sz="1600" b="1" dirty="0"/>
              <a:t>Use responsive images with correct dimensions.</a:t>
            </a:r>
          </a:p>
          <a:p>
            <a:pPr marL="1714500" lvl="3" indent="-342900">
              <a:buFont typeface="Wingdings" panose="05000000000000000000" pitchFamily="2" charset="2"/>
              <a:buChar char="Ø"/>
            </a:pPr>
            <a:r>
              <a:rPr lang="en-IN" sz="1600" b="1" dirty="0"/>
              <a:t>Implement slow loading images to load only when needed.</a:t>
            </a:r>
          </a:p>
          <a:p>
            <a:pPr marL="285750" indent="-285750">
              <a:buFont typeface="Wingdings" panose="05000000000000000000" pitchFamily="2" charset="2"/>
              <a:buChar char="v"/>
            </a:pPr>
            <a:r>
              <a:rPr lang="en-IN" sz="2000" b="1" dirty="0"/>
              <a:t> Enable Browser Caching</a:t>
            </a:r>
          </a:p>
          <a:p>
            <a:pPr marL="1714500" lvl="3" indent="-342900">
              <a:buFont typeface="Wingdings" panose="05000000000000000000" pitchFamily="2" charset="2"/>
              <a:buChar char="Ø"/>
            </a:pPr>
            <a:r>
              <a:rPr lang="en-IN" sz="1600" b="1" dirty="0"/>
              <a:t>Store static assets like CSS, JS and images in the browser.</a:t>
            </a:r>
          </a:p>
          <a:p>
            <a:pPr marL="1714500" lvl="3" indent="-342900">
              <a:buFont typeface="Wingdings" panose="05000000000000000000" pitchFamily="2" charset="2"/>
              <a:buChar char="Ø"/>
            </a:pPr>
            <a:r>
              <a:rPr lang="en-IN" sz="1600" b="1" dirty="0"/>
              <a:t>Set cache expiration for frequently used files.</a:t>
            </a:r>
          </a:p>
          <a:p>
            <a:pPr marL="1714500" lvl="3" indent="-342900">
              <a:buFont typeface="Wingdings" panose="05000000000000000000" pitchFamily="2" charset="2"/>
              <a:buChar char="Ø"/>
            </a:pPr>
            <a:r>
              <a:rPr lang="en-IN" sz="1600" b="1" dirty="0"/>
              <a:t>Use “.htaccess” or serve settings to enable caching.</a:t>
            </a:r>
          </a:p>
          <a:p>
            <a:pPr marL="285750" indent="-285750">
              <a:buFont typeface="Wingdings" panose="05000000000000000000" pitchFamily="2" charset="2"/>
              <a:buChar char="v"/>
            </a:pPr>
            <a:r>
              <a:rPr lang="en-IN" sz="2000" b="1" dirty="0"/>
              <a:t> Minimize CSS and JavaScript Files</a:t>
            </a:r>
          </a:p>
          <a:p>
            <a:pPr marL="1714500" lvl="3" indent="-342900">
              <a:buFont typeface="Wingdings" panose="05000000000000000000" pitchFamily="2" charset="2"/>
              <a:buChar char="Ø"/>
            </a:pPr>
            <a:r>
              <a:rPr lang="en-IN" sz="1600" b="1" dirty="0"/>
              <a:t>Reduce the number of CSS, JavaScript and image files.</a:t>
            </a:r>
          </a:p>
          <a:p>
            <a:pPr marL="1714500" lvl="3" indent="-342900">
              <a:buFont typeface="Wingdings" panose="05000000000000000000" pitchFamily="2" charset="2"/>
              <a:buChar char="Ø"/>
            </a:pPr>
            <a:r>
              <a:rPr lang="en-IN" sz="1600" b="1" dirty="0"/>
              <a:t>Use CSS sprites for icons and small images</a:t>
            </a:r>
          </a:p>
          <a:p>
            <a:pPr marL="1714500" lvl="3" indent="-342900">
              <a:buFont typeface="Wingdings" panose="05000000000000000000" pitchFamily="2" charset="2"/>
              <a:buChar char="Ø"/>
            </a:pPr>
            <a:r>
              <a:rPr lang="en-IN" sz="1600" b="1" dirty="0"/>
              <a:t>Combine multiple CSS and JS files into fewer files.</a:t>
            </a:r>
          </a:p>
          <a:p>
            <a:pPr marL="285750" indent="-285750">
              <a:buFont typeface="Wingdings" panose="05000000000000000000" pitchFamily="2" charset="2"/>
              <a:buChar char="v"/>
            </a:pPr>
            <a:r>
              <a:rPr lang="en-IN" sz="2000" b="1" dirty="0"/>
              <a:t> Use a Content Delivery Network (CDN)</a:t>
            </a:r>
          </a:p>
          <a:p>
            <a:pPr marL="1714500" lvl="3" indent="-342900">
              <a:buFont typeface="Wingdings" panose="05000000000000000000" pitchFamily="2" charset="2"/>
              <a:buChar char="Ø"/>
            </a:pPr>
            <a:r>
              <a:rPr lang="en-IN" sz="1600" b="1" dirty="0"/>
              <a:t>Deliver site content from the nearest server to the user.</a:t>
            </a:r>
          </a:p>
          <a:p>
            <a:pPr marL="1714500" lvl="3" indent="-342900">
              <a:buFont typeface="Wingdings" panose="05000000000000000000" pitchFamily="2" charset="2"/>
              <a:buChar char="Ø"/>
            </a:pPr>
            <a:r>
              <a:rPr lang="en-IN" sz="1600" b="1" dirty="0"/>
              <a:t>Reduce server load and improve the global speed.</a:t>
            </a:r>
          </a:p>
          <a:p>
            <a:pPr marL="1714500" lvl="3" indent="-342900">
              <a:buFont typeface="Wingdings" panose="05000000000000000000" pitchFamily="2" charset="2"/>
              <a:buChar char="Ø"/>
            </a:pPr>
            <a:r>
              <a:rPr lang="en-IN" sz="1600" b="1" dirty="0"/>
              <a:t>Use popular CDNs like Cloudflare, AWS CloudFront.</a:t>
            </a:r>
          </a:p>
          <a:p>
            <a:pPr marL="285750" indent="-285750">
              <a:buFont typeface="Wingdings" panose="05000000000000000000" pitchFamily="2" charset="2"/>
              <a:buChar char="v"/>
            </a:pPr>
            <a:r>
              <a:rPr lang="en-IN" sz="2000" b="1" dirty="0"/>
              <a:t> Improve Server Response Time</a:t>
            </a:r>
          </a:p>
          <a:p>
            <a:pPr marL="1714500" lvl="3" indent="-342900">
              <a:buFont typeface="Wingdings" panose="05000000000000000000" pitchFamily="2" charset="2"/>
              <a:buChar char="Ø"/>
            </a:pPr>
            <a:r>
              <a:rPr lang="en-IN" sz="1600" b="1" dirty="0"/>
              <a:t>Upgrade to faster hosting (VPS or dedicated servers).</a:t>
            </a:r>
          </a:p>
          <a:p>
            <a:pPr marL="1714500" lvl="3" indent="-342900">
              <a:buFont typeface="Wingdings" panose="05000000000000000000" pitchFamily="2" charset="2"/>
              <a:buChar char="Ø"/>
            </a:pPr>
            <a:r>
              <a:rPr lang="en-IN" sz="1600" b="1" dirty="0"/>
              <a:t>Minify and defer CSS and JavaScript files.</a:t>
            </a:r>
          </a:p>
          <a:p>
            <a:pPr marL="1714500" lvl="3" indent="-342900">
              <a:buFont typeface="Wingdings" panose="05000000000000000000" pitchFamily="2" charset="2"/>
              <a:buChar char="Ø"/>
            </a:pPr>
            <a:r>
              <a:rPr lang="en-IN" sz="1600" b="1" dirty="0"/>
              <a:t>Optimize database queries and enable GZIP compression.</a:t>
            </a:r>
          </a:p>
        </p:txBody>
      </p:sp>
    </p:spTree>
    <p:extLst>
      <p:ext uri="{BB962C8B-B14F-4D97-AF65-F5344CB8AC3E}">
        <p14:creationId xmlns:p14="http://schemas.microsoft.com/office/powerpoint/2010/main" val="543747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4291936"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Content Strategy</a:t>
            </a:r>
          </a:p>
        </p:txBody>
      </p:sp>
      <p:graphicFrame>
        <p:nvGraphicFramePr>
          <p:cNvPr id="14" name="Table 8">
            <a:extLst>
              <a:ext uri="{FF2B5EF4-FFF2-40B4-BE49-F238E27FC236}">
                <a16:creationId xmlns:a16="http://schemas.microsoft.com/office/drawing/2014/main" id="{3F464CB6-D5CE-324E-21AB-26387921C8B0}"/>
              </a:ext>
            </a:extLst>
          </p:cNvPr>
          <p:cNvGraphicFramePr>
            <a:graphicFrameLocks noGrp="1"/>
          </p:cNvGraphicFramePr>
          <p:nvPr>
            <p:extLst>
              <p:ext uri="{D42A27DB-BD31-4B8C-83A1-F6EECF244321}">
                <p14:modId xmlns:p14="http://schemas.microsoft.com/office/powerpoint/2010/main" val="2164322028"/>
              </p:ext>
            </p:extLst>
          </p:nvPr>
        </p:nvGraphicFramePr>
        <p:xfrm>
          <a:off x="610474" y="1327169"/>
          <a:ext cx="10971052" cy="4846320"/>
        </p:xfrm>
        <a:graphic>
          <a:graphicData uri="http://schemas.openxmlformats.org/drawingml/2006/table">
            <a:tbl>
              <a:tblPr firstRow="1" bandRow="1">
                <a:tableStyleId>{073A0DAA-6AF3-43AB-8588-CEC1D06C72B9}</a:tableStyleId>
              </a:tblPr>
              <a:tblGrid>
                <a:gridCol w="3360880">
                  <a:extLst>
                    <a:ext uri="{9D8B030D-6E8A-4147-A177-3AD203B41FA5}">
                      <a16:colId xmlns:a16="http://schemas.microsoft.com/office/drawing/2014/main" val="599771591"/>
                    </a:ext>
                  </a:extLst>
                </a:gridCol>
                <a:gridCol w="2409352">
                  <a:extLst>
                    <a:ext uri="{9D8B030D-6E8A-4147-A177-3AD203B41FA5}">
                      <a16:colId xmlns:a16="http://schemas.microsoft.com/office/drawing/2014/main" val="920013728"/>
                    </a:ext>
                  </a:extLst>
                </a:gridCol>
                <a:gridCol w="2792911">
                  <a:extLst>
                    <a:ext uri="{9D8B030D-6E8A-4147-A177-3AD203B41FA5}">
                      <a16:colId xmlns:a16="http://schemas.microsoft.com/office/drawing/2014/main" val="954076561"/>
                    </a:ext>
                  </a:extLst>
                </a:gridCol>
                <a:gridCol w="2407909">
                  <a:extLst>
                    <a:ext uri="{9D8B030D-6E8A-4147-A177-3AD203B41FA5}">
                      <a16:colId xmlns:a16="http://schemas.microsoft.com/office/drawing/2014/main" val="3778463810"/>
                    </a:ext>
                  </a:extLst>
                </a:gridCol>
              </a:tblGrid>
              <a:tr h="370840">
                <a:tc>
                  <a:txBody>
                    <a:bodyPr/>
                    <a:lstStyle/>
                    <a:p>
                      <a:pPr algn="ctr"/>
                      <a:r>
                        <a:rPr lang="en-US" sz="2000" dirty="0"/>
                        <a:t>Blog Topics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Content Format</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Related Keyword</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User Intent Category</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kern="1200" dirty="0">
                          <a:solidFill>
                            <a:schemeClr val="dk1"/>
                          </a:solidFill>
                          <a:latin typeface="+mn-lt"/>
                          <a:ea typeface="+mn-ea"/>
                          <a:cs typeface="+mn-cs"/>
                        </a:rPr>
                        <a:t>"Best Retail Billing Software: Features, Benefits &amp; Top Picks for 2024"</a:t>
                      </a:r>
                      <a:endParaRPr lang="en-IN" sz="1600" b="1" kern="1200" dirty="0">
                        <a:solidFill>
                          <a:schemeClr val="dk1"/>
                        </a:solidFill>
                        <a:latin typeface="+mn-lt"/>
                        <a:ea typeface="+mn-ea"/>
                        <a:cs typeface="+mn-cs"/>
                      </a:endParaRPr>
                    </a:p>
                  </a:txBody>
                  <a:tcPr/>
                </a:tc>
                <a:tc>
                  <a:txBody>
                    <a:bodyPr/>
                    <a:lstStyle/>
                    <a:p>
                      <a:pPr algn="l"/>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retail billing software</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2715972097"/>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"GST Billing Software for Retail: Features, Benefits &amp; How to Choose the Best One"</a:t>
                      </a:r>
                    </a:p>
                  </a:txBody>
                  <a:tcPr/>
                </a:tc>
                <a:tc>
                  <a:txBody>
                    <a:bodyPr/>
                    <a:lstStyle/>
                    <a:p>
                      <a:pPr algn="l"/>
                      <a:r>
                        <a:rPr lang="en-IN" sz="1600" b="1" dirty="0">
                          <a:latin typeface="+mn-lt"/>
                        </a:rPr>
                        <a:t>How-To Guides (Step-by-Step Tutorials)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gst billing software for retail</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1745635920"/>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"Billing Software for Retail Shops in India: Features, Benefits &amp; Top Picks"</a:t>
                      </a:r>
                    </a:p>
                  </a:txBody>
                  <a:tcPr/>
                </a:tc>
                <a:tc>
                  <a:txBody>
                    <a:bodyPr/>
                    <a:lstStyle/>
                    <a:p>
                      <a:pPr algn="l"/>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billing software for retail shop in India</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482054703"/>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"Best Software for Restaurant Billing: Features, Benefits &amp; Top Solutions"</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software for restaurant billing</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3308107769"/>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"POS Billing Software for Restaurants: Features, Benefits &amp; Best Solutions in 2024"</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pos billing software for restaurant</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3234370864"/>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"Restaurant Billing Software Price: Features vs. Cost – What’s the Best Value for Your Business?"</a:t>
                      </a:r>
                    </a:p>
                  </a:txBody>
                  <a:tcPr/>
                </a:tc>
                <a:tc>
                  <a:txBody>
                    <a:bodyPr/>
                    <a:lstStyle/>
                    <a:p>
                      <a:pPr algn="l"/>
                      <a:r>
                        <a:rPr lang="en-IN" sz="1600" b="1" dirty="0">
                          <a:latin typeface="+mn-lt"/>
                        </a:rPr>
                        <a:t>Industry Trends &amp; News Updates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restaurant billing software price</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2165778949"/>
                  </a:ext>
                </a:extLst>
              </a:tr>
            </a:tbl>
          </a:graphicData>
        </a:graphic>
      </p:graphicFrame>
    </p:spTree>
    <p:extLst>
      <p:ext uri="{BB962C8B-B14F-4D97-AF65-F5344CB8AC3E}">
        <p14:creationId xmlns:p14="http://schemas.microsoft.com/office/powerpoint/2010/main" val="283459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9532676"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B199A25E-FA6E-9B5C-7E1D-2025C82D86B4}"/>
              </a:ext>
            </a:extLst>
          </p:cNvPr>
          <p:cNvGrpSpPr/>
          <p:nvPr/>
        </p:nvGrpSpPr>
        <p:grpSpPr>
          <a:xfrm>
            <a:off x="342314" y="1225483"/>
            <a:ext cx="11507372" cy="5132737"/>
            <a:chOff x="0" y="-47625"/>
            <a:chExt cx="2186727" cy="593463"/>
          </a:xfrm>
        </p:grpSpPr>
        <p:sp>
          <p:nvSpPr>
            <p:cNvPr id="10" name="Freeform 5">
              <a:extLst>
                <a:ext uri="{FF2B5EF4-FFF2-40B4-BE49-F238E27FC236}">
                  <a16:creationId xmlns:a16="http://schemas.microsoft.com/office/drawing/2014/main" id="{0F14D87F-EF9B-4A47-EFC2-EB91C02B901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64AF0966-FBBD-9DFD-6022-781CFBC2A3A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93FE2A2C-C85A-52FC-142D-7C1CB9631C52}"/>
              </a:ext>
            </a:extLst>
          </p:cNvPr>
          <p:cNvSpPr txBox="1"/>
          <p:nvPr/>
        </p:nvSpPr>
        <p:spPr>
          <a:xfrm>
            <a:off x="655043" y="1394443"/>
            <a:ext cx="10971052" cy="4708981"/>
          </a:xfrm>
          <a:prstGeom prst="rect">
            <a:avLst/>
          </a:prstGeom>
          <a:noFill/>
        </p:spPr>
        <p:txBody>
          <a:bodyPr wrap="square">
            <a:spAutoFit/>
          </a:bodyPr>
          <a:lstStyle/>
          <a:p>
            <a:pPr marL="285750" indent="-285750">
              <a:buFont typeface="Wingdings" panose="05000000000000000000" pitchFamily="2" charset="2"/>
              <a:buChar char="v"/>
            </a:pPr>
            <a:r>
              <a:rPr lang="en-IN" sz="2000" b="1" dirty="0"/>
              <a:t>The </a:t>
            </a:r>
            <a:r>
              <a:rPr lang="en-IN" sz="2000" b="1" dirty="0">
                <a:solidFill>
                  <a:srgbClr val="C00000"/>
                </a:solidFill>
              </a:rPr>
              <a:t>Speed Index (SI)</a:t>
            </a:r>
            <a:r>
              <a:rPr lang="en-IN" sz="2000" b="1" dirty="0"/>
              <a:t> exceeds its range in all the analysis which should be within the range to have the contents quickly visible on the page.</a:t>
            </a:r>
          </a:p>
          <a:p>
            <a:pPr marL="285750" indent="-285750">
              <a:buFont typeface="Wingdings" panose="05000000000000000000" pitchFamily="2" charset="2"/>
              <a:buChar char="v"/>
            </a:pPr>
            <a:r>
              <a:rPr lang="en-US" sz="2000" b="1" dirty="0"/>
              <a:t>Improve the </a:t>
            </a:r>
            <a:r>
              <a:rPr lang="en-US" sz="2000" b="1" dirty="0">
                <a:solidFill>
                  <a:srgbClr val="C00000"/>
                </a:solidFill>
              </a:rPr>
              <a:t>Page Speed </a:t>
            </a:r>
            <a:r>
              <a:rPr lang="en-US" sz="2000" b="1" dirty="0"/>
              <a:t>loading times by compressing images, leveraging browser caching, and minimizing code.</a:t>
            </a:r>
            <a:endParaRPr lang="en-IN" sz="2000" b="1" dirty="0"/>
          </a:p>
          <a:p>
            <a:pPr marL="285750" indent="-285750">
              <a:buFont typeface="Wingdings" panose="05000000000000000000" pitchFamily="2" charset="2"/>
              <a:buChar char="v"/>
            </a:pPr>
            <a:r>
              <a:rPr lang="en-IN" sz="2000" b="1" dirty="0"/>
              <a:t>The </a:t>
            </a:r>
            <a:r>
              <a:rPr lang="en-IN" sz="2000" b="1" dirty="0">
                <a:solidFill>
                  <a:srgbClr val="C00000"/>
                </a:solidFill>
              </a:rPr>
              <a:t>SEO Title </a:t>
            </a:r>
            <a:r>
              <a:rPr lang="en-IN" sz="2000" b="1" dirty="0"/>
              <a:t>character length should be within the range between 40 to 65 by relating to the keywords research.</a:t>
            </a:r>
          </a:p>
          <a:p>
            <a:pPr marL="285750" indent="-285750">
              <a:buFont typeface="Wingdings" panose="05000000000000000000" pitchFamily="2" charset="2"/>
              <a:buChar char="v"/>
            </a:pPr>
            <a:r>
              <a:rPr lang="en-IN" sz="2000" b="1" dirty="0"/>
              <a:t>The </a:t>
            </a:r>
            <a:r>
              <a:rPr lang="en-IN" sz="2000" b="1" dirty="0">
                <a:solidFill>
                  <a:srgbClr val="C00000"/>
                </a:solidFill>
              </a:rPr>
              <a:t>Meta Description </a:t>
            </a:r>
            <a:r>
              <a:rPr lang="en-IN" sz="2000" b="1" dirty="0"/>
              <a:t>should accurately reflect the content and the character length should be within the range between 120 to 160.</a:t>
            </a:r>
          </a:p>
          <a:p>
            <a:pPr marL="285750" indent="-285750">
              <a:buFont typeface="Wingdings" panose="05000000000000000000" pitchFamily="2" charset="2"/>
              <a:buChar char="v"/>
            </a:pPr>
            <a:r>
              <a:rPr lang="en-US" sz="2000" b="1" dirty="0"/>
              <a:t>Use </a:t>
            </a:r>
            <a:r>
              <a:rPr lang="en-US" sz="2000" b="1" dirty="0">
                <a:solidFill>
                  <a:srgbClr val="C00000"/>
                </a:solidFill>
              </a:rPr>
              <a:t>Header Tags (H1,H2,H3</a:t>
            </a:r>
            <a:r>
              <a:rPr lang="en-US" sz="2000" b="1" dirty="0"/>
              <a:t>) to structure content hierarchically, making it easier for search engines to understand the page's main topics.</a:t>
            </a:r>
          </a:p>
          <a:p>
            <a:pPr marL="285750" indent="-285750">
              <a:buFont typeface="Wingdings" panose="05000000000000000000" pitchFamily="2" charset="2"/>
              <a:buChar char="v"/>
            </a:pPr>
            <a:r>
              <a:rPr lang="en-US" sz="2000" b="1" dirty="0"/>
              <a:t>Should Incorporate descriptive </a:t>
            </a:r>
            <a:r>
              <a:rPr lang="en-US" sz="2000" b="1" dirty="0">
                <a:solidFill>
                  <a:srgbClr val="C00000"/>
                </a:solidFill>
              </a:rPr>
              <a:t>Alt Text </a:t>
            </a:r>
            <a:r>
              <a:rPr lang="en-US" sz="2000" b="1" dirty="0"/>
              <a:t>for all images to improve accessibility and provide additional context to search engines.</a:t>
            </a:r>
          </a:p>
          <a:p>
            <a:pPr marL="285750" indent="-285750">
              <a:buFont typeface="Wingdings" panose="05000000000000000000" pitchFamily="2" charset="2"/>
              <a:buChar char="v"/>
            </a:pPr>
            <a:r>
              <a:rPr lang="en-US" sz="2000" b="1" dirty="0"/>
              <a:t>Create informative and engaging content that addresses the specific needs of your target audience through different format </a:t>
            </a:r>
            <a:r>
              <a:rPr lang="en-US" sz="2000" b="1" dirty="0">
                <a:solidFill>
                  <a:srgbClr val="C00000"/>
                </a:solidFill>
              </a:rPr>
              <a:t>Blog Posts </a:t>
            </a:r>
            <a:r>
              <a:rPr lang="en-US" sz="2000" b="1" dirty="0"/>
              <a:t>by offering step-by-step guides on utilizing various features of JustBilling software effectively.</a:t>
            </a:r>
          </a:p>
        </p:txBody>
      </p:sp>
    </p:spTree>
    <p:extLst>
      <p:ext uri="{BB962C8B-B14F-4D97-AF65-F5344CB8AC3E}">
        <p14:creationId xmlns:p14="http://schemas.microsoft.com/office/powerpoint/2010/main" val="2900165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2" y="-125137"/>
            <a:ext cx="949173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D0E256B9-8F97-B6B1-ABFA-055B5DB616FC}"/>
              </a:ext>
            </a:extLst>
          </p:cNvPr>
          <p:cNvGrpSpPr/>
          <p:nvPr/>
        </p:nvGrpSpPr>
        <p:grpSpPr>
          <a:xfrm>
            <a:off x="349370" y="1349925"/>
            <a:ext cx="11507372" cy="4835302"/>
            <a:chOff x="0" y="-47625"/>
            <a:chExt cx="2186727" cy="593463"/>
          </a:xfrm>
        </p:grpSpPr>
        <p:sp>
          <p:nvSpPr>
            <p:cNvPr id="10" name="Freeform 5">
              <a:extLst>
                <a:ext uri="{FF2B5EF4-FFF2-40B4-BE49-F238E27FC236}">
                  <a16:creationId xmlns:a16="http://schemas.microsoft.com/office/drawing/2014/main" id="{A2B15C67-5F98-96EF-E677-B503F1218B2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FECA147C-34E8-2CF9-A94F-C6BC6DC9610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B77D46EE-D2CF-5891-D36B-98B595E52C28}"/>
              </a:ext>
            </a:extLst>
          </p:cNvPr>
          <p:cNvSpPr txBox="1"/>
          <p:nvPr/>
        </p:nvSpPr>
        <p:spPr>
          <a:xfrm>
            <a:off x="662099" y="1518885"/>
            <a:ext cx="10971052" cy="4708981"/>
          </a:xfrm>
          <a:prstGeom prst="rect">
            <a:avLst/>
          </a:prstGeom>
          <a:noFill/>
        </p:spPr>
        <p:txBody>
          <a:bodyPr wrap="square">
            <a:spAutoFit/>
          </a:bodyPr>
          <a:lstStyle/>
          <a:p>
            <a:pPr marL="285750" indent="-285750">
              <a:buFont typeface="Wingdings" panose="05000000000000000000" pitchFamily="2" charset="2"/>
              <a:buChar char="v"/>
            </a:pPr>
            <a:r>
              <a:rPr lang="en-IN" sz="2000" b="1" dirty="0"/>
              <a:t>The</a:t>
            </a:r>
            <a:r>
              <a:rPr lang="en-IN" sz="2000" b="1" dirty="0">
                <a:solidFill>
                  <a:srgbClr val="C00000"/>
                </a:solidFill>
              </a:rPr>
              <a:t> Keyword Research </a:t>
            </a:r>
            <a:r>
              <a:rPr lang="en-IN" sz="2000" b="1" dirty="0"/>
              <a:t>should focus on the character length by creating short-tail &amp; long-tail keywords. Should identify the terms and specific phrases that our potential customers search for.</a:t>
            </a:r>
          </a:p>
          <a:p>
            <a:pPr marL="285750" indent="-285750">
              <a:buFont typeface="Wingdings" panose="05000000000000000000" pitchFamily="2" charset="2"/>
              <a:buChar char="v"/>
            </a:pPr>
            <a:r>
              <a:rPr lang="en-IN" sz="2000" b="1" dirty="0"/>
              <a:t>The</a:t>
            </a:r>
            <a:r>
              <a:rPr lang="en-IN" sz="2000" b="1" dirty="0">
                <a:solidFill>
                  <a:srgbClr val="C00000"/>
                </a:solidFill>
              </a:rPr>
              <a:t> Broken links </a:t>
            </a:r>
            <a:r>
              <a:rPr lang="en-IN" sz="2000" b="1" dirty="0"/>
              <a:t>should be identified on all the web pages in the website to replace it with the correct reachable links.</a:t>
            </a:r>
          </a:p>
          <a:p>
            <a:pPr marL="285750" indent="-285750">
              <a:buFont typeface="Wingdings" panose="05000000000000000000" pitchFamily="2" charset="2"/>
              <a:buChar char="v"/>
            </a:pPr>
            <a:r>
              <a:rPr lang="en-US" sz="2000" b="1" dirty="0"/>
              <a:t>Acquire authoritative </a:t>
            </a:r>
            <a:r>
              <a:rPr lang="en-US" sz="2000" b="1" dirty="0">
                <a:solidFill>
                  <a:srgbClr val="C00000"/>
                </a:solidFill>
              </a:rPr>
              <a:t>Backlinks</a:t>
            </a:r>
            <a:r>
              <a:rPr lang="en-US" sz="2000" b="1" dirty="0"/>
              <a:t> to boost domain authority and search rankings by collaborating with complementary businesses to create joint content or promotions that include mutual linking. Also, Contribute articles to reputable industry blogs and include links back to your site through Guest Blogging.</a:t>
            </a:r>
          </a:p>
          <a:p>
            <a:pPr marL="285750" indent="-285750">
              <a:buFont typeface="Wingdings" panose="05000000000000000000" pitchFamily="2" charset="2"/>
              <a:buChar char="v"/>
            </a:pPr>
            <a:r>
              <a:rPr lang="en-US" sz="2000" b="1" dirty="0"/>
              <a:t>Leverage local SEO for specific geographic regions by optimizing for local search through </a:t>
            </a:r>
            <a:r>
              <a:rPr lang="en-US" sz="2000" b="1" dirty="0">
                <a:solidFill>
                  <a:srgbClr val="C00000"/>
                </a:solidFill>
              </a:rPr>
              <a:t>Google My Business (GMB) </a:t>
            </a:r>
            <a:r>
              <a:rPr lang="en-US" sz="2000" b="1" dirty="0"/>
              <a:t>with accurate contact information and to incorporate location-based keywords.</a:t>
            </a:r>
          </a:p>
          <a:p>
            <a:pPr marL="285750" indent="-285750">
              <a:buFont typeface="Wingdings" panose="05000000000000000000" pitchFamily="2" charset="2"/>
              <a:buChar char="v"/>
            </a:pPr>
            <a:r>
              <a:rPr kumimoji="0" lang="en-US" sz="20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Google analytics to track website traffic &amp; conversions and m</a:t>
            </a:r>
            <a:r>
              <a:rPr lang="en-US" sz="2000" b="1" dirty="0" err="1">
                <a:solidFill>
                  <a:prstClr val="black"/>
                </a:solidFill>
                <a:latin typeface="Calibri"/>
                <a:cs typeface="Poppins" panose="00000500000000000000" pitchFamily="2" charset="0"/>
              </a:rPr>
              <a:t>onitor</a:t>
            </a:r>
            <a:r>
              <a:rPr lang="en-US" sz="2000" b="1" dirty="0">
                <a:solidFill>
                  <a:prstClr val="black"/>
                </a:solidFill>
                <a:latin typeface="Calibri"/>
                <a:cs typeface="Poppins" panose="00000500000000000000" pitchFamily="2" charset="0"/>
              </a:rPr>
              <a:t> SEO rankings using tools like Ahrefs or SEMrush.</a:t>
            </a:r>
          </a:p>
          <a:p>
            <a:pPr marL="285750" indent="-285750">
              <a:buFont typeface="Wingdings" panose="05000000000000000000" pitchFamily="2" charset="2"/>
              <a:buChar char="v"/>
            </a:pPr>
            <a:r>
              <a:rPr lang="en-US" sz="2000" b="1" dirty="0">
                <a:solidFill>
                  <a:prstClr val="black"/>
                </a:solidFill>
                <a:latin typeface="Calibri"/>
                <a:cs typeface="Poppins" panose="00000500000000000000" pitchFamily="2" charset="0"/>
              </a:rPr>
              <a:t>Measure </a:t>
            </a:r>
            <a:r>
              <a:rPr lang="en-US" sz="2000" b="1" dirty="0">
                <a:solidFill>
                  <a:srgbClr val="C00000"/>
                </a:solidFill>
                <a:latin typeface="Calibri"/>
                <a:cs typeface="Poppins" panose="00000500000000000000" pitchFamily="2" charset="0"/>
              </a:rPr>
              <a:t>Social Media </a:t>
            </a:r>
            <a:r>
              <a:rPr lang="en-US" sz="2000" b="1" dirty="0">
                <a:solidFill>
                  <a:prstClr val="black"/>
                </a:solidFill>
                <a:latin typeface="Calibri"/>
                <a:cs typeface="Poppins" panose="00000500000000000000" pitchFamily="2" charset="0"/>
              </a:rPr>
              <a:t>engagement with insights from Facebook, Instagram and YouTube and track Google My Business inquiries and reviews.</a:t>
            </a:r>
          </a:p>
          <a:p>
            <a:pPr marL="285750" indent="-285750">
              <a:buFont typeface="Wingdings" panose="05000000000000000000" pitchFamily="2" charset="2"/>
              <a:buChar char="v"/>
            </a:pPr>
            <a:endParaRPr lang="en-IN" sz="2000" b="1" dirty="0"/>
          </a:p>
        </p:txBody>
      </p:sp>
    </p:spTree>
    <p:extLst>
      <p:ext uri="{BB962C8B-B14F-4D97-AF65-F5344CB8AC3E}">
        <p14:creationId xmlns:p14="http://schemas.microsoft.com/office/powerpoint/2010/main" val="374398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552200" y="-3360960"/>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a:off x="2454440" y="-1999225"/>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85800" y="2309806"/>
            <a:ext cx="4615844" cy="1179810"/>
          </a:xfrm>
          <a:prstGeom prst="rect">
            <a:avLst/>
          </a:prstGeom>
        </p:spPr>
        <p:txBody>
          <a:bodyPr wrap="square" lIns="0" tIns="0" rIns="0" bIns="0" rtlCol="0" anchor="t">
            <a:spAutoFit/>
          </a:bodyPr>
          <a:lstStyle/>
          <a:p>
            <a:pPr defTabSz="609630">
              <a:lnSpc>
                <a:spcPts val="9240"/>
              </a:lnSpc>
            </a:pPr>
            <a:r>
              <a:rPr lang="en-US" sz="8000" b="1" spc="-538" dirty="0">
                <a:solidFill>
                  <a:srgbClr val="FFFFFF"/>
                </a:solidFill>
                <a:latin typeface="Anantason Semi-Bold"/>
                <a:ea typeface="Anantason Semi-Bold"/>
                <a:cs typeface="Anantason Semi-Bold"/>
                <a:sym typeface="Anantason Semi-Bold"/>
              </a:rPr>
              <a:t>Thank You</a:t>
            </a:r>
          </a:p>
        </p:txBody>
      </p:sp>
      <p:grpSp>
        <p:nvGrpSpPr>
          <p:cNvPr id="9" name="Group 9"/>
          <p:cNvGrpSpPr/>
          <p:nvPr/>
        </p:nvGrpSpPr>
        <p:grpSpPr>
          <a:xfrm>
            <a:off x="8355995" y="853692"/>
            <a:ext cx="5319011" cy="5150617"/>
            <a:chOff x="0" y="0"/>
            <a:chExt cx="1604984" cy="1554172"/>
          </a:xfrm>
        </p:grpSpPr>
        <p:sp>
          <p:nvSpPr>
            <p:cNvPr id="10" name="Freeform 10"/>
            <p:cNvSpPr/>
            <p:nvPr/>
          </p:nvSpPr>
          <p:spPr>
            <a:xfrm>
              <a:off x="0" y="0"/>
              <a:ext cx="1604984" cy="1554172"/>
            </a:xfrm>
            <a:custGeom>
              <a:avLst/>
              <a:gdLst/>
              <a:ahLst/>
              <a:cxnLst/>
              <a:rect l="l" t="t" r="r" b="b"/>
              <a:pathLst>
                <a:path w="1604984" h="1554172">
                  <a:moveTo>
                    <a:pt x="22318" y="0"/>
                  </a:moveTo>
                  <a:lnTo>
                    <a:pt x="1582666" y="0"/>
                  </a:lnTo>
                  <a:cubicBezTo>
                    <a:pt x="1588585" y="0"/>
                    <a:pt x="1594262" y="2351"/>
                    <a:pt x="1598447" y="6537"/>
                  </a:cubicBezTo>
                  <a:cubicBezTo>
                    <a:pt x="1602632" y="10722"/>
                    <a:pt x="1604984" y="16399"/>
                    <a:pt x="1604984" y="22318"/>
                  </a:cubicBezTo>
                  <a:lnTo>
                    <a:pt x="1604984" y="1531854"/>
                  </a:lnTo>
                  <a:cubicBezTo>
                    <a:pt x="1604984" y="1544179"/>
                    <a:pt x="1594992" y="1554172"/>
                    <a:pt x="1582666" y="1554172"/>
                  </a:cubicBezTo>
                  <a:lnTo>
                    <a:pt x="22318" y="1554172"/>
                  </a:lnTo>
                  <a:cubicBezTo>
                    <a:pt x="16399" y="1554172"/>
                    <a:pt x="10722" y="1551820"/>
                    <a:pt x="6537" y="1547635"/>
                  </a:cubicBezTo>
                  <a:cubicBezTo>
                    <a:pt x="2351" y="1543449"/>
                    <a:pt x="0" y="1537773"/>
                    <a:pt x="0" y="1531854"/>
                  </a:cubicBezTo>
                  <a:lnTo>
                    <a:pt x="0" y="22318"/>
                  </a:lnTo>
                  <a:cubicBezTo>
                    <a:pt x="0" y="9992"/>
                    <a:pt x="9992" y="0"/>
                    <a:pt x="22318" y="0"/>
                  </a:cubicBezTo>
                  <a:close/>
                </a:path>
              </a:pathLst>
            </a:custGeom>
            <a:blipFill>
              <a:blip r:embed="rId8"/>
              <a:stretch>
                <a:fillRect l="-22670" r="-22670"/>
              </a:stretch>
            </a:blipFill>
          </p:spPr>
        </p:sp>
      </p:grpSp>
      <p:sp>
        <p:nvSpPr>
          <p:cNvPr id="13" name="Freeform 13"/>
          <p:cNvSpPr/>
          <p:nvPr/>
        </p:nvSpPr>
        <p:spPr>
          <a:xfrm>
            <a:off x="1014824" y="4337607"/>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0">
            <a:extLst>
              <a:ext uri="{FF2B5EF4-FFF2-40B4-BE49-F238E27FC236}">
                <a16:creationId xmlns:a16="http://schemas.microsoft.com/office/drawing/2014/main" id="{6D5B304D-A034-CC8C-5DD0-595083D18BE7}"/>
              </a:ext>
            </a:extLst>
          </p:cNvPr>
          <p:cNvSpPr txBox="1"/>
          <p:nvPr/>
        </p:nvSpPr>
        <p:spPr>
          <a:xfrm>
            <a:off x="2533626" y="4471170"/>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5" name="Freeform 11">
            <a:extLst>
              <a:ext uri="{FF2B5EF4-FFF2-40B4-BE49-F238E27FC236}">
                <a16:creationId xmlns:a16="http://schemas.microsoft.com/office/drawing/2014/main" id="{D553A61D-EF8B-8669-E775-6C8737102854}"/>
              </a:ext>
            </a:extLst>
          </p:cNvPr>
          <p:cNvSpPr/>
          <p:nvPr/>
        </p:nvSpPr>
        <p:spPr>
          <a:xfrm>
            <a:off x="2517099" y="5131854"/>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2">
            <a:extLst>
              <a:ext uri="{FF2B5EF4-FFF2-40B4-BE49-F238E27FC236}">
                <a16:creationId xmlns:a16="http://schemas.microsoft.com/office/drawing/2014/main" id="{16E08A29-4DEB-4E5A-44BE-E8B760853386}"/>
              </a:ext>
            </a:extLst>
          </p:cNvPr>
          <p:cNvSpPr txBox="1"/>
          <p:nvPr/>
        </p:nvSpPr>
        <p:spPr>
          <a:xfrm>
            <a:off x="3155254" y="5247334"/>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ECE5B46C-6BAF-0720-333D-3D4EF1FC3F9B}"/>
              </a:ext>
            </a:extLst>
          </p:cNvPr>
          <p:cNvSpPr txBox="1"/>
          <p:nvPr/>
        </p:nvSpPr>
        <p:spPr>
          <a:xfrm>
            <a:off x="608152" y="-21889"/>
            <a:ext cx="25308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Company</a:t>
            </a:r>
          </a:p>
        </p:txBody>
      </p:sp>
      <p:sp>
        <p:nvSpPr>
          <p:cNvPr id="10" name="TextBox 6">
            <a:extLst>
              <a:ext uri="{FF2B5EF4-FFF2-40B4-BE49-F238E27FC236}">
                <a16:creationId xmlns:a16="http://schemas.microsoft.com/office/drawing/2014/main" id="{0311BCED-904C-9F8B-988F-C72520ACC7CE}"/>
              </a:ext>
            </a:extLst>
          </p:cNvPr>
          <p:cNvSpPr txBox="1"/>
          <p:nvPr/>
        </p:nvSpPr>
        <p:spPr>
          <a:xfrm>
            <a:off x="608152" y="1200769"/>
            <a:ext cx="11119034"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JustBilling - </a:t>
            </a:r>
            <a:r>
              <a:rPr lang="en-US"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Simplify your business transactions with our user-friendly POS software</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 </a:t>
            </a:r>
          </a:p>
        </p:txBody>
      </p:sp>
      <p:sp>
        <p:nvSpPr>
          <p:cNvPr id="12" name="TextBox 14">
            <a:extLst>
              <a:ext uri="{FF2B5EF4-FFF2-40B4-BE49-F238E27FC236}">
                <a16:creationId xmlns:a16="http://schemas.microsoft.com/office/drawing/2014/main" id="{387E1747-9F08-0FF1-EE50-10CF0242AEFF}"/>
              </a:ext>
            </a:extLst>
          </p:cNvPr>
          <p:cNvSpPr txBox="1"/>
          <p:nvPr/>
        </p:nvSpPr>
        <p:spPr>
          <a:xfrm>
            <a:off x="608152" y="2853807"/>
            <a:ext cx="6522867" cy="3636316"/>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rPr>
              <a:t>JustBilling is a cloud-based billing and invoicing software designed for businesses of all sizes, including retail stores, restaurants, and service providers. It offers features like GST-compliant invoicing, inventory management, customer loyalty programs, and real-time business insights. With its user-friendly interface and mobile compatibility, JustBilling helps businesses streamline operations and manage sales efficiently.</a:t>
            </a:r>
            <a:endParaRPr lang="en-US" sz="2000" dirty="0">
              <a:solidFill>
                <a:srgbClr val="FFFFFF"/>
              </a:solidFill>
              <a:latin typeface="Aileron"/>
              <a:sym typeface="Aileron"/>
            </a:endParaRPr>
          </a:p>
        </p:txBody>
      </p:sp>
      <p:pic>
        <p:nvPicPr>
          <p:cNvPr id="13" name="Picture 12">
            <a:extLst>
              <a:ext uri="{FF2B5EF4-FFF2-40B4-BE49-F238E27FC236}">
                <a16:creationId xmlns:a16="http://schemas.microsoft.com/office/drawing/2014/main" id="{1667C7B5-76E4-F760-05D7-0CB5552CC9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52" y="1902899"/>
            <a:ext cx="1914792" cy="666843"/>
          </a:xfrm>
          <a:prstGeom prst="rect">
            <a:avLst/>
          </a:prstGeom>
        </p:spPr>
      </p:pic>
      <p:sp>
        <p:nvSpPr>
          <p:cNvPr id="14" name="TextBox 6">
            <a:extLst>
              <a:ext uri="{FF2B5EF4-FFF2-40B4-BE49-F238E27FC236}">
                <a16:creationId xmlns:a16="http://schemas.microsoft.com/office/drawing/2014/main" id="{482676D6-4F69-1977-A405-0FD9AE52B980}"/>
              </a:ext>
            </a:extLst>
          </p:cNvPr>
          <p:cNvSpPr txBox="1"/>
          <p:nvPr/>
        </p:nvSpPr>
        <p:spPr>
          <a:xfrm>
            <a:off x="2831751" y="2027288"/>
            <a:ext cx="4707531"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Website URL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629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pic>
        <p:nvPicPr>
          <p:cNvPr id="11" name="Picture 10">
            <a:extLst>
              <a:ext uri="{FF2B5EF4-FFF2-40B4-BE49-F238E27FC236}">
                <a16:creationId xmlns:a16="http://schemas.microsoft.com/office/drawing/2014/main" id="{4AEFE2A0-2A1B-09F1-1EAB-59514487472C}"/>
              </a:ext>
            </a:extLst>
          </p:cNvPr>
          <p:cNvPicPr>
            <a:picLocks noChangeAspect="1"/>
          </p:cNvPicPr>
          <p:nvPr/>
        </p:nvPicPr>
        <p:blipFill>
          <a:blip r:embed="rId8"/>
          <a:stretch>
            <a:fillRect/>
          </a:stretch>
        </p:blipFill>
        <p:spPr>
          <a:xfrm>
            <a:off x="608151" y="2614541"/>
            <a:ext cx="10972800" cy="3648075"/>
          </a:xfrm>
          <a:prstGeom prst="rect">
            <a:avLst/>
          </a:prstGeom>
        </p:spPr>
      </p:pic>
      <p:sp>
        <p:nvSpPr>
          <p:cNvPr id="13" name="TextBox 12">
            <a:extLst>
              <a:ext uri="{FF2B5EF4-FFF2-40B4-BE49-F238E27FC236}">
                <a16:creationId xmlns:a16="http://schemas.microsoft.com/office/drawing/2014/main" id="{0A5D6F84-BCE1-2B80-68C2-661AA9581D15}"/>
              </a:ext>
            </a:extLst>
          </p:cNvPr>
          <p:cNvSpPr txBox="1"/>
          <p:nvPr/>
        </p:nvSpPr>
        <p:spPr>
          <a:xfrm>
            <a:off x="608151" y="0"/>
            <a:ext cx="270825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SEO Audit</a:t>
            </a:r>
          </a:p>
        </p:txBody>
      </p:sp>
      <p:sp>
        <p:nvSpPr>
          <p:cNvPr id="14" name="TextBox 6">
            <a:extLst>
              <a:ext uri="{FF2B5EF4-FFF2-40B4-BE49-F238E27FC236}">
                <a16:creationId xmlns:a16="http://schemas.microsoft.com/office/drawing/2014/main" id="{10320F4F-373F-B98C-891A-CA82DFC100BA}"/>
              </a:ext>
            </a:extLst>
          </p:cNvPr>
          <p:cNvSpPr txBox="1"/>
          <p:nvPr/>
        </p:nvSpPr>
        <p:spPr>
          <a:xfrm>
            <a:off x="608151" y="1340711"/>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Audited Site Page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0595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3" name="TextBox 12">
            <a:extLst>
              <a:ext uri="{FF2B5EF4-FFF2-40B4-BE49-F238E27FC236}">
                <a16:creationId xmlns:a16="http://schemas.microsoft.com/office/drawing/2014/main" id="{0A5D6F84-BCE1-2B80-68C2-661AA9581D15}"/>
              </a:ext>
            </a:extLst>
          </p:cNvPr>
          <p:cNvSpPr txBox="1"/>
          <p:nvPr/>
        </p:nvSpPr>
        <p:spPr>
          <a:xfrm>
            <a:off x="545188" y="-54011"/>
            <a:ext cx="4995804" cy="1038672"/>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Basic SEO Analysis</a:t>
            </a:r>
          </a:p>
        </p:txBody>
      </p:sp>
      <p:graphicFrame>
        <p:nvGraphicFramePr>
          <p:cNvPr id="12" name="Table 5">
            <a:extLst>
              <a:ext uri="{FF2B5EF4-FFF2-40B4-BE49-F238E27FC236}">
                <a16:creationId xmlns:a16="http://schemas.microsoft.com/office/drawing/2014/main" id="{A2929719-0F73-8D4C-864A-AD8EA15D1D67}"/>
              </a:ext>
            </a:extLst>
          </p:cNvPr>
          <p:cNvGraphicFramePr>
            <a:graphicFrameLocks noGrp="1"/>
          </p:cNvGraphicFramePr>
          <p:nvPr>
            <p:extLst>
              <p:ext uri="{D42A27DB-BD31-4B8C-83A1-F6EECF244321}">
                <p14:modId xmlns:p14="http://schemas.microsoft.com/office/powerpoint/2010/main" val="2256415192"/>
              </p:ext>
            </p:extLst>
          </p:nvPr>
        </p:nvGraphicFramePr>
        <p:xfrm>
          <a:off x="545188" y="1145550"/>
          <a:ext cx="11311554" cy="5435230"/>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36414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9887">
                <a:tc>
                  <a:txBody>
                    <a:bodyPr/>
                    <a:lstStyle/>
                    <a:p>
                      <a:pPr algn="l"/>
                      <a:r>
                        <a:rPr lang="en-US" sz="1600" b="1" dirty="0"/>
                        <a:t>Keywords</a:t>
                      </a:r>
                      <a:endParaRPr lang="en-IN" sz="1600" b="1" dirty="0"/>
                    </a:p>
                  </a:txBody>
                  <a:tcPr/>
                </a:tc>
                <a:tc>
                  <a:txBody>
                    <a:bodyPr/>
                    <a:lstStyle/>
                    <a:p>
                      <a:pPr algn="ctr"/>
                      <a:endParaRPr lang="en-IN" sz="1600" b="1" dirty="0"/>
                    </a:p>
                  </a:txBody>
                  <a:tcPr/>
                </a:tc>
                <a:tc>
                  <a:txBody>
                    <a:bodyPr/>
                    <a:lstStyle/>
                    <a:p>
                      <a:pPr algn="l"/>
                      <a:r>
                        <a:rPr lang="en-US" sz="1400" b="1" dirty="0"/>
                        <a:t>Software, billing, justbilling, business, republic, retail, solutions, windows, android, shop.</a:t>
                      </a:r>
                      <a:endParaRPr lang="en-IN" sz="1400" b="1" dirty="0"/>
                    </a:p>
                  </a:txBody>
                  <a:tcPr/>
                </a:tc>
                <a:extLst>
                  <a:ext uri="{0D108BD9-81ED-4DB2-BD59-A6C34878D82A}">
                    <a16:rowId xmlns:a16="http://schemas.microsoft.com/office/drawing/2014/main" val="3138227522"/>
                  </a:ext>
                </a:extLst>
              </a:tr>
              <a:tr h="79101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Meta description found with 162 </a:t>
                      </a:r>
                      <a:r>
                        <a:rPr lang="en-US" sz="1400" b="1" kern="1200" dirty="0">
                          <a:solidFill>
                            <a:schemeClr val="dk1"/>
                          </a:solidFill>
                          <a:latin typeface="+mn-lt"/>
                          <a:ea typeface="+mn-ea"/>
                          <a:cs typeface="+mn-cs"/>
                        </a:rPr>
                        <a:t>characters. Most search engines will truncate meta description to 160 characters. Simplify your business transactions with our user-friendly - Just Billing is an easy to use and comprehensive GST Invoicing &amp; Billing App for Retail &amp; Restaurant.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9887">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H1 tag was found on your homepage which is good. POS POS POS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76184">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JustBilling POS Software, Retail Billing Software, Restaurant Billing Software, POS for Service Business.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36130">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All images on your homepage have alt attributes.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72260">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One or more common keywords were found in the title and description of your homepage.</a:t>
                      </a:r>
                    </a:p>
                    <a:p>
                      <a:pPr algn="l"/>
                      <a:r>
                        <a:rPr lang="en-US" sz="1400" b="1" kern="1200" dirty="0">
                          <a:solidFill>
                            <a:schemeClr val="dk1"/>
                          </a:solidFill>
                        </a:rPr>
                        <a:t>Title – software, billing, windows, android</a:t>
                      </a:r>
                    </a:p>
                    <a:p>
                      <a:pPr algn="l"/>
                      <a:r>
                        <a:rPr lang="en-US" sz="1400" b="1" kern="1200" dirty="0">
                          <a:solidFill>
                            <a:schemeClr val="dk1"/>
                          </a:solidFill>
                        </a:rPr>
                        <a:t>Description – billing, business, retail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439887">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Homepage has a correct number of internal and external links. 37 internal and 12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476184">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The title of the homepage has 61 characters which is good.</a:t>
                      </a:r>
                      <a:br>
                        <a:rPr lang="en-US" sz="1400" b="1" kern="1200" dirty="0">
                          <a:solidFill>
                            <a:schemeClr val="dk1"/>
                          </a:solidFill>
                        </a:rPr>
                      </a:br>
                      <a:r>
                        <a:rPr lang="en-US" sz="1400" b="1" kern="1200" dirty="0">
                          <a:solidFill>
                            <a:schemeClr val="dk1"/>
                          </a:solidFill>
                        </a:rPr>
                        <a:t>Just Billing – Best Android, Windows, iOS POS Billing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336130">
                <a:tc>
                  <a:txBody>
                    <a:bodyPr/>
                    <a:lstStyle/>
                    <a:p>
                      <a:pPr algn="l"/>
                      <a:r>
                        <a:rPr lang="en-US" sz="1600" b="1" kern="1200" dirty="0">
                          <a:solidFill>
                            <a:schemeClr val="dk1"/>
                          </a:solidFill>
                          <a:latin typeface="+mn-lt"/>
                          <a:ea typeface="+mn-ea"/>
                          <a:cs typeface="+mn-cs"/>
                        </a:rPr>
                        <a:t>Create a responsive site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215237173"/>
                  </a:ext>
                </a:extLst>
              </a:tr>
              <a:tr h="428959">
                <a:tc>
                  <a:txBody>
                    <a:bodyPr/>
                    <a:lstStyle/>
                    <a:p>
                      <a:pPr algn="l"/>
                      <a:r>
                        <a:rPr lang="en-US" sz="1600" b="1" kern="1200" dirty="0">
                          <a:solidFill>
                            <a:schemeClr val="dk1"/>
                          </a:solidFill>
                          <a:latin typeface="+mn-lt"/>
                          <a:ea typeface="+mn-ea"/>
                          <a:cs typeface="+mn-cs"/>
                        </a:rPr>
                        <a:t>Homepage is Reachable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homepage is reachable.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420500651"/>
                  </a:ext>
                </a:extLst>
              </a:tr>
            </a:tbl>
          </a:graphicData>
        </a:graphic>
      </p:graphicFrame>
      <p:pic>
        <p:nvPicPr>
          <p:cNvPr id="19" name="Graphic 18" descr="Checkmark with solid fill">
            <a:extLst>
              <a:ext uri="{FF2B5EF4-FFF2-40B4-BE49-F238E27FC236}">
                <a16:creationId xmlns:a16="http://schemas.microsoft.com/office/drawing/2014/main" id="{91F09A3B-0C2C-E90E-67C2-02CBF4BC9E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282436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lose with solid fill">
            <a:extLst>
              <a:ext uri="{FF2B5EF4-FFF2-40B4-BE49-F238E27FC236}">
                <a16:creationId xmlns:a16="http://schemas.microsoft.com/office/drawing/2014/main" id="{EA3F131D-6935-5DA9-A0D8-6CCD904C6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1641" y="2148006"/>
            <a:ext cx="457200" cy="457200"/>
          </a:xfrm>
          <a:prstGeom prst="rect">
            <a:avLst/>
          </a:prstGeom>
        </p:spPr>
      </p:pic>
      <p:pic>
        <p:nvPicPr>
          <p:cNvPr id="21" name="Picture 2" descr="4,000+ Free Exclamation Mark &amp; Attention Images - Pixabay">
            <a:extLst>
              <a:ext uri="{FF2B5EF4-FFF2-40B4-BE49-F238E27FC236}">
                <a16:creationId xmlns:a16="http://schemas.microsoft.com/office/drawing/2014/main" id="{E15C7720-6EB6-6E24-7DB1-FA91AF65FC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4330" y="1595267"/>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Checkmark with solid fill">
            <a:extLst>
              <a:ext uri="{FF2B5EF4-FFF2-40B4-BE49-F238E27FC236}">
                <a16:creationId xmlns:a16="http://schemas.microsoft.com/office/drawing/2014/main" id="{86B1150F-514A-43FC-8C07-DBEEEB8351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331541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42ED8F44-4DAD-406E-2597-299EF8CC95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0448" y="372048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EE703EF2-1C97-0AF0-A843-E30565D3E8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25279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CBFF0E0-0605-AC02-70D9-F7337004DD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83577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F982664B-BBEA-9038-0800-42B17B456A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3624" y="532823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EB39A1EB-5E7D-99E8-9252-476DA16E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5576" y="578282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Graphic 27" descr="Checkmark with solid fill">
            <a:extLst>
              <a:ext uri="{FF2B5EF4-FFF2-40B4-BE49-F238E27FC236}">
                <a16:creationId xmlns:a16="http://schemas.microsoft.com/office/drawing/2014/main" id="{E46A46CF-05C2-6C58-1192-605CC9AEA0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619432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7338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25024"/>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Advances SEO Analysis</a:t>
            </a:r>
          </a:p>
        </p:txBody>
      </p:sp>
      <p:graphicFrame>
        <p:nvGraphicFramePr>
          <p:cNvPr id="10" name="Table 5">
            <a:extLst>
              <a:ext uri="{FF2B5EF4-FFF2-40B4-BE49-F238E27FC236}">
                <a16:creationId xmlns:a16="http://schemas.microsoft.com/office/drawing/2014/main" id="{2A571789-BE78-5665-E1FD-F86C61BA708D}"/>
              </a:ext>
            </a:extLst>
          </p:cNvPr>
          <p:cNvGraphicFramePr>
            <a:graphicFrameLocks noGrp="1"/>
          </p:cNvGraphicFramePr>
          <p:nvPr>
            <p:extLst>
              <p:ext uri="{D42A27DB-BD31-4B8C-83A1-F6EECF244321}">
                <p14:modId xmlns:p14="http://schemas.microsoft.com/office/powerpoint/2010/main" val="1328034412"/>
              </p:ext>
            </p:extLst>
          </p:nvPr>
        </p:nvGraphicFramePr>
        <p:xfrm>
          <a:off x="994923" y="1116723"/>
          <a:ext cx="10172989" cy="5470307"/>
        </p:xfrm>
        <a:graphic>
          <a:graphicData uri="http://schemas.openxmlformats.org/drawingml/2006/table">
            <a:tbl>
              <a:tblPr firstRow="1" bandRow="1">
                <a:tableStyleId>{073A0DAA-6AF3-43AB-8588-CEC1D06C72B9}</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1" name="Picture 10">
            <a:extLst>
              <a:ext uri="{FF2B5EF4-FFF2-40B4-BE49-F238E27FC236}">
                <a16:creationId xmlns:a16="http://schemas.microsoft.com/office/drawing/2014/main" id="{F6599F21-F880-0112-5C0C-34D9662B4947}"/>
              </a:ext>
            </a:extLst>
          </p:cNvPr>
          <p:cNvPicPr>
            <a:picLocks noChangeAspect="1"/>
          </p:cNvPicPr>
          <p:nvPr/>
        </p:nvPicPr>
        <p:blipFill>
          <a:blip r:embed="rId8"/>
          <a:stretch>
            <a:fillRect/>
          </a:stretch>
        </p:blipFill>
        <p:spPr>
          <a:xfrm>
            <a:off x="5294284" y="1671170"/>
            <a:ext cx="5390965" cy="808228"/>
          </a:xfrm>
          <a:prstGeom prst="rect">
            <a:avLst/>
          </a:prstGeom>
        </p:spPr>
      </p:pic>
      <p:pic>
        <p:nvPicPr>
          <p:cNvPr id="14" name="Picture 13">
            <a:extLst>
              <a:ext uri="{FF2B5EF4-FFF2-40B4-BE49-F238E27FC236}">
                <a16:creationId xmlns:a16="http://schemas.microsoft.com/office/drawing/2014/main" id="{21563ECD-9585-0D66-7889-F794380D3141}"/>
              </a:ext>
            </a:extLst>
          </p:cNvPr>
          <p:cNvPicPr>
            <a:picLocks noChangeAspect="1"/>
          </p:cNvPicPr>
          <p:nvPr/>
        </p:nvPicPr>
        <p:blipFill>
          <a:blip r:embed="rId9"/>
          <a:stretch>
            <a:fillRect/>
          </a:stretch>
        </p:blipFill>
        <p:spPr>
          <a:xfrm>
            <a:off x="6895203" y="2625108"/>
            <a:ext cx="2189126" cy="3904718"/>
          </a:xfrm>
          <a:prstGeom prst="rect">
            <a:avLst/>
          </a:prstGeom>
        </p:spPr>
      </p:pic>
      <p:pic>
        <p:nvPicPr>
          <p:cNvPr id="15" name="Picture 2" descr="4,000+ Free Exclamation Mark &amp; Attention Images - Pixabay">
            <a:extLst>
              <a:ext uri="{FF2B5EF4-FFF2-40B4-BE49-F238E27FC236}">
                <a16:creationId xmlns:a16="http://schemas.microsoft.com/office/drawing/2014/main" id="{AA23B14F-BBEA-B9F6-8722-BB45C97C35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037" y="1891204"/>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4,000+ Free Exclamation Mark &amp; Attention Images - Pixabay">
            <a:extLst>
              <a:ext uri="{FF2B5EF4-FFF2-40B4-BE49-F238E27FC236}">
                <a16:creationId xmlns:a16="http://schemas.microsoft.com/office/drawing/2014/main" id="{C663105F-5A56-7B8B-66ED-EE0CF5D13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3753" y="4406109"/>
            <a:ext cx="371822" cy="34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Advances SEO Analysis</a:t>
            </a:r>
          </a:p>
        </p:txBody>
      </p:sp>
      <p:graphicFrame>
        <p:nvGraphicFramePr>
          <p:cNvPr id="12" name="Table 5">
            <a:extLst>
              <a:ext uri="{FF2B5EF4-FFF2-40B4-BE49-F238E27FC236}">
                <a16:creationId xmlns:a16="http://schemas.microsoft.com/office/drawing/2014/main" id="{C6244AB0-706E-D611-E044-262B810942B9}"/>
              </a:ext>
            </a:extLst>
          </p:cNvPr>
          <p:cNvGraphicFramePr>
            <a:graphicFrameLocks noGrp="1"/>
          </p:cNvGraphicFramePr>
          <p:nvPr>
            <p:extLst>
              <p:ext uri="{D42A27DB-BD31-4B8C-83A1-F6EECF244321}">
                <p14:modId xmlns:p14="http://schemas.microsoft.com/office/powerpoint/2010/main" val="2604024618"/>
              </p:ext>
            </p:extLst>
          </p:nvPr>
        </p:nvGraphicFramePr>
        <p:xfrm>
          <a:off x="785743" y="1142781"/>
          <a:ext cx="10620513" cy="5119599"/>
        </p:xfrm>
        <a:graphic>
          <a:graphicData uri="http://schemas.openxmlformats.org/drawingml/2006/table">
            <a:tbl>
              <a:tblPr firstRow="1" bandRow="1">
                <a:tableStyleId>{073A0DAA-6AF3-43AB-8588-CEC1D06C72B9}</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77979">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649679">
                <a:tc>
                  <a:txBody>
                    <a:bodyPr/>
                    <a:lstStyle/>
                    <a:p>
                      <a:pPr marL="0" algn="l" defTabSz="609630" rtl="0" eaLnBrk="1" latinLnBrk="0" hangingPunct="1"/>
                      <a:r>
                        <a:rPr lang="en-US" sz="1600" b="1" kern="1200" dirty="0">
                          <a:solidFill>
                            <a:schemeClr val="dk1"/>
                          </a:solidFill>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homepage is using the canonical link tag.</a:t>
                      </a:r>
                    </a:p>
                    <a:p>
                      <a:pPr marL="0" algn="l" defTabSz="609630" rtl="0" eaLnBrk="1" latinLnBrk="0" hangingPunct="1"/>
                      <a:r>
                        <a:rPr lang="en-IN" sz="1600" b="1" kern="1200" dirty="0">
                          <a:solidFill>
                            <a:schemeClr val="dk1"/>
                          </a:solidFill>
                          <a:latin typeface="+mn-lt"/>
                          <a:ea typeface="+mn-ea"/>
                          <a:cs typeface="+mn-cs"/>
                          <a:hlinkClick r:id="rId8"/>
                        </a:rPr>
                        <a:t>https://justbilling.in/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614191">
                <a:tc>
                  <a:txBody>
                    <a:bodyPr/>
                    <a:lstStyle/>
                    <a:p>
                      <a:pPr marL="0" algn="l" defTabSz="609630" rtl="0" eaLnBrk="1" latinLnBrk="0" hangingPunct="1"/>
                      <a:r>
                        <a:rPr lang="en-US" sz="1600" b="1" kern="1200" dirty="0">
                          <a:solidFill>
                            <a:schemeClr val="dk1"/>
                          </a:solidFill>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Homepage contains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669396">
                <a:tc>
                  <a:txBody>
                    <a:bodyPr/>
                    <a:lstStyle/>
                    <a:p>
                      <a:pPr marL="0" algn="l" defTabSz="609630" rtl="0" eaLnBrk="1" latinLnBrk="0" hangingPunct="1"/>
                      <a:r>
                        <a:rPr lang="en-IN" sz="1600" b="1" kern="1200" dirty="0">
                          <a:solidFill>
                            <a:schemeClr val="dk1"/>
                          </a:solidFill>
                        </a:rPr>
                        <a:t>WWW Canonicalization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14191">
                <a:tc>
                  <a:txBody>
                    <a:bodyPr/>
                    <a:lstStyle/>
                    <a:p>
                      <a:pPr marL="0" algn="l" defTabSz="609630" rtl="0" eaLnBrk="1" latinLnBrk="0" hangingPunct="1"/>
                      <a:r>
                        <a:rPr lang="en-IN" sz="1600" b="1" kern="1200" dirty="0">
                          <a:solidFill>
                            <a:schemeClr val="dk1"/>
                          </a:solidFill>
                        </a:rPr>
                        <a:t>OpenGraph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Opengraph meta tags have been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649679">
                <a:tc>
                  <a:txBody>
                    <a:bodyPr/>
                    <a:lstStyle/>
                    <a:p>
                      <a:pPr marL="0" algn="l" defTabSz="609630" rtl="0" eaLnBrk="1" latinLnBrk="0" hangingPunct="1"/>
                      <a:r>
                        <a:rPr lang="en-IN" sz="1600" b="1" kern="1200" dirty="0">
                          <a:solidFill>
                            <a:schemeClr val="dk1"/>
                          </a:solidFill>
                        </a:rPr>
                        <a:t>Robots.txt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a robots.txt file which includes one or more Disallow: directives. Make sure that you only block parts you don't want to be indexed.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87544">
                <a:tc>
                  <a:txBody>
                    <a:bodyPr/>
                    <a:lstStyle/>
                    <a:p>
                      <a:pPr marL="0" algn="l" defTabSz="609630" rtl="0" eaLnBrk="1" latinLnBrk="0" hangingPunct="1"/>
                      <a:r>
                        <a:rPr lang="en-IN" sz="1600" b="1" kern="1200" dirty="0">
                          <a:solidFill>
                            <a:schemeClr val="dk1"/>
                          </a:solidFill>
                        </a:rPr>
                        <a:t>Schema Meta Data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Schema.org data has been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669396">
                <a:tc>
                  <a:txBody>
                    <a:bodyPr/>
                    <a:lstStyle/>
                    <a:p>
                      <a:pPr marL="0" algn="l" defTabSz="609630" rtl="0" eaLnBrk="1" latinLnBrk="0" hangingPunct="1"/>
                      <a:r>
                        <a:rPr lang="en-IN" sz="1600" b="1" kern="1200" dirty="0">
                          <a:solidFill>
                            <a:schemeClr val="dk1"/>
                          </a:solidFill>
                        </a:rPr>
                        <a:t>Keep your content fresh</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content is fresh. Last updated on 2025-03-21 (3 days ago) via XML Sitemap.</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87544">
                <a:tc>
                  <a:txBody>
                    <a:bodyPr/>
                    <a:lstStyle/>
                    <a:p>
                      <a:pPr marL="0" algn="l" defTabSz="609630" rtl="0" eaLnBrk="1" latinLnBrk="0" hangingPunct="1"/>
                      <a:r>
                        <a:rPr lang="en-IN" sz="1600" b="1" kern="1200" dirty="0">
                          <a:solidFill>
                            <a:schemeClr val="dk1"/>
                          </a:solidFill>
                        </a:rPr>
                        <a:t>Sitemaps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one or more sitemaps.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076339758"/>
                  </a:ext>
                </a:extLst>
              </a:tr>
            </a:tbl>
          </a:graphicData>
        </a:graphic>
      </p:graphicFrame>
      <p:pic>
        <p:nvPicPr>
          <p:cNvPr id="13" name="Graphic 12" descr="Checkmark with solid fill">
            <a:extLst>
              <a:ext uri="{FF2B5EF4-FFF2-40B4-BE49-F238E27FC236}">
                <a16:creationId xmlns:a16="http://schemas.microsoft.com/office/drawing/2014/main" id="{43189458-0360-C31A-A320-12D21B5ECC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174509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heckmark with solid fill">
            <a:extLst>
              <a:ext uri="{FF2B5EF4-FFF2-40B4-BE49-F238E27FC236}">
                <a16:creationId xmlns:a16="http://schemas.microsoft.com/office/drawing/2014/main" id="{F84780BC-296D-DF53-FB8E-6653FFDABF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2385596"/>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6" name="Graphic 15" descr="Checkmark with solid fill">
            <a:extLst>
              <a:ext uri="{FF2B5EF4-FFF2-40B4-BE49-F238E27FC236}">
                <a16:creationId xmlns:a16="http://schemas.microsoft.com/office/drawing/2014/main" id="{A525582C-4932-0D70-AA94-DDB715E1E1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07279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Graphic 16" descr="Checkmark with solid fill">
            <a:extLst>
              <a:ext uri="{FF2B5EF4-FFF2-40B4-BE49-F238E27FC236}">
                <a16:creationId xmlns:a16="http://schemas.microsoft.com/office/drawing/2014/main" id="{BAB48562-1C58-DFA7-7723-A0771296FD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75762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8" name="Graphic 17" descr="Checkmark with solid fill">
            <a:extLst>
              <a:ext uri="{FF2B5EF4-FFF2-40B4-BE49-F238E27FC236}">
                <a16:creationId xmlns:a16="http://schemas.microsoft.com/office/drawing/2014/main" id="{1CA62716-C5F7-CFE1-70E8-19AD10CE3D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32822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073E5B1D-49FC-37FC-1D07-18AEEBADA0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85234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064E2C4B-5F8E-5AFB-EC70-0E5FDC29C0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534339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ED63A520-9E2B-FF13-8F6C-43F1A25A6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589055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04248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00573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Performance &amp; Security</a:t>
            </a:r>
          </a:p>
        </p:txBody>
      </p:sp>
      <p:graphicFrame>
        <p:nvGraphicFramePr>
          <p:cNvPr id="22" name="Table 5">
            <a:extLst>
              <a:ext uri="{FF2B5EF4-FFF2-40B4-BE49-F238E27FC236}">
                <a16:creationId xmlns:a16="http://schemas.microsoft.com/office/drawing/2014/main" id="{9F875AC4-7B84-10D4-1C6B-88317F4A8452}"/>
              </a:ext>
            </a:extLst>
          </p:cNvPr>
          <p:cNvGraphicFramePr>
            <a:graphicFrameLocks noGrp="1"/>
          </p:cNvGraphicFramePr>
          <p:nvPr>
            <p:extLst>
              <p:ext uri="{D42A27DB-BD31-4B8C-83A1-F6EECF244321}">
                <p14:modId xmlns:p14="http://schemas.microsoft.com/office/powerpoint/2010/main" val="1679352103"/>
              </p:ext>
            </p:extLst>
          </p:nvPr>
        </p:nvGraphicFramePr>
        <p:xfrm>
          <a:off x="608152" y="1073452"/>
          <a:ext cx="10975696" cy="2929259"/>
        </p:xfrm>
        <a:graphic>
          <a:graphicData uri="http://schemas.openxmlformats.org/drawingml/2006/table">
            <a:tbl>
              <a:tblPr firstRow="1" bandRow="1">
                <a:tableStyleId>{073A0DAA-6AF3-43AB-8588-CEC1D06C72B9}</a:tableStyleId>
              </a:tblPr>
              <a:tblGrid>
                <a:gridCol w="2148696">
                  <a:extLst>
                    <a:ext uri="{9D8B030D-6E8A-4147-A177-3AD203B41FA5}">
                      <a16:colId xmlns:a16="http://schemas.microsoft.com/office/drawing/2014/main" val="3537439149"/>
                    </a:ext>
                  </a:extLst>
                </a:gridCol>
                <a:gridCol w="996286">
                  <a:extLst>
                    <a:ext uri="{9D8B030D-6E8A-4147-A177-3AD203B41FA5}">
                      <a16:colId xmlns:a16="http://schemas.microsoft.com/office/drawing/2014/main" val="1196916023"/>
                    </a:ext>
                  </a:extLst>
                </a:gridCol>
                <a:gridCol w="7830714">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rPr>
                        <a:t>Image Headers Expire</a:t>
                      </a:r>
                      <a:endParaRPr lang="en-IN" sz="1600" b="1" kern="1200" dirty="0">
                        <a:solidFill>
                          <a:schemeClr val="dk1"/>
                        </a:solidFill>
                        <a:latin typeface="+mn-lt"/>
                        <a:ea typeface="+mn-ea"/>
                        <a:cs typeface="+mn-cs"/>
                      </a:endParaRPr>
                    </a:p>
                  </a:txBody>
                  <a:tcPr anchor="ctr"/>
                </a:tc>
                <a:tc>
                  <a:txBody>
                    <a:bodyPr/>
                    <a:lstStyle/>
                    <a:p>
                      <a:pPr algn="ctr"/>
                      <a:endParaRPr lang="en-IN" sz="1600" b="1" dirty="0"/>
                    </a:p>
                  </a:txBody>
                  <a:tcPr/>
                </a:tc>
                <a:tc>
                  <a:txBody>
                    <a:bodyPr/>
                    <a:lstStyle/>
                    <a:p>
                      <a:pPr algn="l"/>
                      <a:r>
                        <a:rPr lang="en-US" sz="1400" b="1" kern="1200" dirty="0">
                          <a:solidFill>
                            <a:schemeClr val="dk1"/>
                          </a:solidFill>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rPr>
                        <a:t>Minify CSS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rPr>
                        <a:t>Minify Javascript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rPr>
                        <a:t>Page Objects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Homepage makes 2 requests. Total – 2, images, 1, javascript – 0, stylesheets – 1.</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rPr>
                        <a:t>Page Size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The size of the HTML document is 85 Kb, over the average of 33 Kb and our recommendation of 50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rPr>
                        <a:t>Response Time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graphicFrame>
        <p:nvGraphicFramePr>
          <p:cNvPr id="23" name="Table 5">
            <a:extLst>
              <a:ext uri="{FF2B5EF4-FFF2-40B4-BE49-F238E27FC236}">
                <a16:creationId xmlns:a16="http://schemas.microsoft.com/office/drawing/2014/main" id="{A34C2A79-CB34-675C-512D-481F2ED69012}"/>
              </a:ext>
            </a:extLst>
          </p:cNvPr>
          <p:cNvGraphicFramePr>
            <a:graphicFrameLocks noGrp="1"/>
          </p:cNvGraphicFramePr>
          <p:nvPr>
            <p:extLst>
              <p:ext uri="{D42A27DB-BD31-4B8C-83A1-F6EECF244321}">
                <p14:modId xmlns:p14="http://schemas.microsoft.com/office/powerpoint/2010/main" val="4049292815"/>
              </p:ext>
            </p:extLst>
          </p:nvPr>
        </p:nvGraphicFramePr>
        <p:xfrm>
          <a:off x="608152" y="4272839"/>
          <a:ext cx="10975695" cy="2280594"/>
        </p:xfrm>
        <a:graphic>
          <a:graphicData uri="http://schemas.openxmlformats.org/drawingml/2006/table">
            <a:tbl>
              <a:tblPr firstRow="1" bandRow="1">
                <a:tableStyleId>{073A0DAA-6AF3-43AB-8588-CEC1D06C72B9}</a:tableStyleId>
              </a:tblPr>
              <a:tblGrid>
                <a:gridCol w="1984923">
                  <a:extLst>
                    <a:ext uri="{9D8B030D-6E8A-4147-A177-3AD203B41FA5}">
                      <a16:colId xmlns:a16="http://schemas.microsoft.com/office/drawing/2014/main" val="3537439149"/>
                    </a:ext>
                  </a:extLst>
                </a:gridCol>
                <a:gridCol w="1173707">
                  <a:extLst>
                    <a:ext uri="{9D8B030D-6E8A-4147-A177-3AD203B41FA5}">
                      <a16:colId xmlns:a16="http://schemas.microsoft.com/office/drawing/2014/main" val="1196916023"/>
                    </a:ext>
                  </a:extLst>
                </a:gridCol>
                <a:gridCol w="7817065">
                  <a:extLst>
                    <a:ext uri="{9D8B030D-6E8A-4147-A177-3AD203B41FA5}">
                      <a16:colId xmlns:a16="http://schemas.microsoft.com/office/drawing/2014/main" val="45539890"/>
                    </a:ext>
                  </a:extLst>
                </a:gridCol>
              </a:tblGrid>
              <a:tr h="34636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06219">
                <a:tc>
                  <a:txBody>
                    <a:bodyPr/>
                    <a:lstStyle/>
                    <a:p>
                      <a:pPr marL="0" algn="l" defTabSz="609630" rtl="0" eaLnBrk="1" latinLnBrk="0" hangingPunct="1"/>
                      <a:r>
                        <a:rPr lang="en-US" sz="1600" b="1" kern="1200" dirty="0">
                          <a:solidFill>
                            <a:schemeClr val="dk1"/>
                          </a:solidFill>
                        </a:rPr>
                        <a:t>Visible Plugins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1 plugins from your website are publicly visible.</a:t>
                      </a:r>
                    </a:p>
                    <a:p>
                      <a:pPr marL="0" algn="l" defTabSz="609630" rtl="0" eaLnBrk="1" latinLnBrk="0" hangingPunct="1"/>
                      <a:r>
                        <a:rPr lang="en-US" sz="1600" b="1" u="sng" kern="1200" dirty="0">
                          <a:solidFill>
                            <a:schemeClr val="dk1"/>
                          </a:solidFill>
                          <a:latin typeface="+mn-lt"/>
                          <a:ea typeface="+mn-ea"/>
                          <a:cs typeface="+mn-cs"/>
                        </a:rPr>
                        <a:t>Litespeed Cache</a:t>
                      </a:r>
                      <a:endParaRPr lang="en-IN" sz="1600" b="1" u="sng"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22422">
                <a:tc>
                  <a:txBody>
                    <a:bodyPr/>
                    <a:lstStyle/>
                    <a:p>
                      <a:pPr marL="0" algn="l" defTabSz="609630" rtl="0" eaLnBrk="1" latinLnBrk="0" hangingPunct="1"/>
                      <a:r>
                        <a:rPr lang="en-US" sz="1600" b="1" kern="1200" dirty="0">
                          <a:solidFill>
                            <a:schemeClr val="dk1"/>
                          </a:solidFill>
                        </a:rPr>
                        <a:t>Theme Visibility</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Theme is not publicly visible. No one can tell which theme you are using.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60390">
                <a:tc>
                  <a:txBody>
                    <a:bodyPr/>
                    <a:lstStyle/>
                    <a:p>
                      <a:pPr marL="0" algn="l" defTabSz="609630" rtl="0" eaLnBrk="1" latinLnBrk="0" hangingPunct="1"/>
                      <a:r>
                        <a:rPr lang="en-IN" sz="1600" b="1" kern="1200" dirty="0">
                          <a:solidFill>
                            <a:schemeClr val="dk1"/>
                          </a:solidFill>
                        </a:rPr>
                        <a:t>Directory Listing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Directory Listing seems to be disabled on your server.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22422">
                <a:tc>
                  <a:txBody>
                    <a:bodyPr/>
                    <a:lstStyle/>
                    <a:p>
                      <a:pPr marL="0" algn="l" defTabSz="609630" rtl="0" eaLnBrk="1" latinLnBrk="0" hangingPunct="1"/>
                      <a:r>
                        <a:rPr lang="en-IN" sz="1600" b="1" kern="1200" dirty="0">
                          <a:solidFill>
                            <a:schemeClr val="dk1"/>
                          </a:solidFill>
                        </a:rPr>
                        <a:t>Secure Connection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is using a secure transfer protocol (https).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24" name="Graphic 23" descr="Checkmark with solid fill">
            <a:extLst>
              <a:ext uri="{FF2B5EF4-FFF2-40B4-BE49-F238E27FC236}">
                <a16:creationId xmlns:a16="http://schemas.microsoft.com/office/drawing/2014/main" id="{5692B0C8-9B40-E1B9-09D8-36BD4A791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571995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72521F3-6523-64B2-1449-5929E40D2F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616364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Picture 2" descr="4,000+ Free Exclamation Mark &amp; Attention Images - Pixabay">
            <a:extLst>
              <a:ext uri="{FF2B5EF4-FFF2-40B4-BE49-F238E27FC236}">
                <a16:creationId xmlns:a16="http://schemas.microsoft.com/office/drawing/2014/main" id="{D1E5355A-4769-86D0-157A-06FBFFE142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4755360"/>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4,000+ Free Exclamation Mark &amp; Attention Images - Pixabay">
            <a:extLst>
              <a:ext uri="{FF2B5EF4-FFF2-40B4-BE49-F238E27FC236}">
                <a16:creationId xmlns:a16="http://schemas.microsoft.com/office/drawing/2014/main" id="{80AB163E-6555-7FA2-3CC8-1216D7F770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5305367"/>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Checkmark with solid fill">
            <a:extLst>
              <a:ext uri="{FF2B5EF4-FFF2-40B4-BE49-F238E27FC236}">
                <a16:creationId xmlns:a16="http://schemas.microsoft.com/office/drawing/2014/main" id="{E94A5207-2725-1964-59BB-17A0F4B54F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50174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9" name="Graphic 28" descr="Checkmark with solid fill">
            <a:extLst>
              <a:ext uri="{FF2B5EF4-FFF2-40B4-BE49-F238E27FC236}">
                <a16:creationId xmlns:a16="http://schemas.microsoft.com/office/drawing/2014/main" id="{5B9ADACB-154F-6DEE-5B93-5FD8B27EDC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880536"/>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0" name="Graphic 29" descr="Checkmark with solid fill">
            <a:extLst>
              <a:ext uri="{FF2B5EF4-FFF2-40B4-BE49-F238E27FC236}">
                <a16:creationId xmlns:a16="http://schemas.microsoft.com/office/drawing/2014/main" id="{9CE733DD-5749-121B-755D-A642C86FAD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28216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1" name="Graphic 30" descr="Checkmark with solid fill">
            <a:extLst>
              <a:ext uri="{FF2B5EF4-FFF2-40B4-BE49-F238E27FC236}">
                <a16:creationId xmlns:a16="http://schemas.microsoft.com/office/drawing/2014/main" id="{B78EA014-C20D-E45C-DD64-D460A936CB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73675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2" name="Graphic 31" descr="Checkmark with solid fill">
            <a:extLst>
              <a:ext uri="{FF2B5EF4-FFF2-40B4-BE49-F238E27FC236}">
                <a16:creationId xmlns:a16="http://schemas.microsoft.com/office/drawing/2014/main" id="{F7E0B551-EE0B-16D5-B46D-385F39FFD7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356351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3" name="Graphic 32" descr="Close with solid fill">
            <a:extLst>
              <a:ext uri="{FF2B5EF4-FFF2-40B4-BE49-F238E27FC236}">
                <a16:creationId xmlns:a16="http://schemas.microsoft.com/office/drawing/2014/main" id="{0535B4C5-8074-A783-FDA2-8364A9228B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15772" y="3177756"/>
            <a:ext cx="371822" cy="371822"/>
          </a:xfrm>
          <a:prstGeom prst="rect">
            <a:avLst/>
          </a:prstGeom>
        </p:spPr>
      </p:pic>
    </p:spTree>
    <p:extLst>
      <p:ext uri="{BB962C8B-B14F-4D97-AF65-F5344CB8AC3E}">
        <p14:creationId xmlns:p14="http://schemas.microsoft.com/office/powerpoint/2010/main" val="3738776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5467</TotalTime>
  <Words>3232</Words>
  <Application>Microsoft Office PowerPoint</Application>
  <PresentationFormat>Widescreen</PresentationFormat>
  <Paragraphs>424</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Abadi</vt:lpstr>
      <vt:lpstr>Aileron</vt:lpstr>
      <vt:lpstr>Aileron Bold</vt:lpstr>
      <vt:lpstr>Anantason Semi-Bold</vt:lpstr>
      <vt:lpstr>Arial</vt:lpstr>
      <vt:lpstr>Calibri</vt:lpstr>
      <vt:lpstr>Poppins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485</cp:revision>
  <dcterms:created xsi:type="dcterms:W3CDTF">2025-03-20T04:09:04Z</dcterms:created>
  <dcterms:modified xsi:type="dcterms:W3CDTF">2025-03-24T09:48:44Z</dcterms:modified>
</cp:coreProperties>
</file>